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3" r:id="rId2"/>
  </p:sldMasterIdLst>
  <p:notesMasterIdLst>
    <p:notesMasterId r:id="rId7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Consolas" panose="020B0609020204030204" pitchFamily="49" charset="0"/>
      <p:regular r:id="rId80"/>
      <p:bold r:id="rId81"/>
      <p:italic r:id="rId82"/>
      <p:boldItalic r:id="rId83"/>
    </p:embeddedFont>
    <p:embeddedFont>
      <p:font typeface="Helvetica Neue" panose="02000503000000020004" pitchFamily="2" charset="0"/>
      <p:regular r:id="rId84"/>
      <p:bold r:id="rId85"/>
      <p:italic r:id="rId86"/>
      <p:boldItalic r:id="rId87"/>
    </p:embeddedFont>
    <p:embeddedFont>
      <p:font typeface="Rubik" pitchFamily="2" charset="-79"/>
      <p:regular r:id="rId88"/>
      <p:bold r:id="rId89"/>
      <p:italic r:id="rId90"/>
      <p:boldItalic r:id="rId91"/>
    </p:embeddedFont>
    <p:embeddedFont>
      <p:font typeface="Rubik Light" pitchFamily="2" charset="-79"/>
      <p:regular r:id="rId92"/>
      <p:bold r:id="rId93"/>
      <p:italic r:id="rId94"/>
      <p:boldItalic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6" roundtripDataSignature="AMtx7mjg+25xE/Y1GLsD7kn7gbQyWY3A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EA9DCB-A49E-463B-AC8F-AC43ED2A6C7C}">
  <a:tblStyle styleId="{03EA9DCB-A49E-463B-AC8F-AC43ED2A6C7C}" styleName="Table_0">
    <a:wholeTbl>
      <a:tcTxStyle b="off" i="off">
        <a:font>
          <a:latin typeface="Helvetica"/>
          <a:ea typeface="Helvetica"/>
          <a:cs typeface="Helvetica"/>
        </a:font>
        <a:schemeClr val="lt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150" d="100"/>
          <a:sy n="150" d="100"/>
        </p:scale>
        <p:origin x="42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font" Target="fonts/font4.fntdata"/><Relationship Id="rId5" Type="http://schemas.openxmlformats.org/officeDocument/2006/relationships/slide" Target="slides/slide3.xml"/><Relationship Id="rId90" Type="http://schemas.openxmlformats.org/officeDocument/2006/relationships/font" Target="fonts/font15.fntdata"/><Relationship Id="rId95" Type="http://schemas.openxmlformats.org/officeDocument/2006/relationships/font" Target="fonts/font20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9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.fntdata"/><Relationship Id="rId9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2.fntdata"/><Relationship Id="rId61" Type="http://schemas.openxmlformats.org/officeDocument/2006/relationships/slide" Target="slides/slide59.xml"/><Relationship Id="rId82" Type="http://schemas.openxmlformats.org/officeDocument/2006/relationships/font" Target="fonts/font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2.fntdata"/><Relationship Id="rId100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8.fntdata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" name="Google Shape;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7" name="Google Shape;25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4" name="Google Shape;26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0" name="Google Shape;2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" name="Google Shape;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5" name="Google Shape;33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2" name="Google Shape;3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6" name="Google Shape;35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1" name="Google Shape;37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8" name="Google Shape;37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5" name="Google Shape;385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" name="Google Shape;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5" name="Google Shape;405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8" name="Google Shape;41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6" name="Google Shape;42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5" name="Google Shape;43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4" name="Google Shape;44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5" name="Google Shape;45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4" name="Google Shape;46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5" name="Google Shape;47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5" name="Google Shape;48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3" name="Google Shape;53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0" name="Google Shape;540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8" name="Google Shape;548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7" name="Google Shape;55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7" name="Google Shape;567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8" name="Google Shape;57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6" name="Google Shape;586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/>
              <a:t>Advertise telegraf training?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4" name="Google Shape;59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3" name="Google Shape;60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0" name="Google Shape;610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7" name="Google Shape;617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4" name="Google Shape;624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1" name="Google Shape;631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8" name="Google Shape;638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f6de30bf2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5" name="Google Shape;645;gf6de30bf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2" name="Google Shape;65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2" name="Google Shape;66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0" name="Google Shape;67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8" name="Google Shape;67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d82ea8985f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5" name="Google Shape;685;gd82ea898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2" name="Google Shape;69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9" name="Google Shape;69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5" name="Google Shape;71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 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54" descr="Picture 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54" descr="Picture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54" descr="Picture 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413" y="639196"/>
            <a:ext cx="3417461" cy="64558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54"/>
          <p:cNvSpPr txBox="1">
            <a:spLocks noGrp="1"/>
          </p:cNvSpPr>
          <p:nvPr>
            <p:ph type="body" idx="1"/>
          </p:nvPr>
        </p:nvSpPr>
        <p:spPr>
          <a:xfrm>
            <a:off x="720171" y="3502450"/>
            <a:ext cx="3972855" cy="58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None/>
              <a:defRPr sz="1800">
                <a:latin typeface="Rubik"/>
                <a:ea typeface="Rubik"/>
                <a:cs typeface="Rubik"/>
                <a:sym typeface="Rubik"/>
              </a:defRPr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5pPr>
            <a:lvl6pPr marL="2743200" lvl="5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cxnSp>
        <p:nvCxnSpPr>
          <p:cNvPr id="17" name="Google Shape;17;p54"/>
          <p:cNvCxnSpPr/>
          <p:nvPr/>
        </p:nvCxnSpPr>
        <p:spPr>
          <a:xfrm>
            <a:off x="720171" y="3369231"/>
            <a:ext cx="3851831" cy="1"/>
          </a:xfrm>
          <a:prstGeom prst="straightConnector1">
            <a:avLst/>
          </a:prstGeom>
          <a:noFill/>
          <a:ln w="9525" cap="flat" cmpd="sng">
            <a:solidFill>
              <a:srgbClr val="FFFFFF">
                <a:alpha val="49803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" name="Google Shape;18;p54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" name="Google Shape;19;p54" descr="Shape, rectang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2506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54" descr="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54" descr="A picture containing text, clip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414" y="639197"/>
            <a:ext cx="3417460" cy="64558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4"/>
          <p:cNvSpPr txBox="1">
            <a:spLocks noGrp="1"/>
          </p:cNvSpPr>
          <p:nvPr>
            <p:ph type="subTitle" idx="2"/>
          </p:nvPr>
        </p:nvSpPr>
        <p:spPr>
          <a:xfrm>
            <a:off x="720171" y="3502451"/>
            <a:ext cx="3972854" cy="58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800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▫"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-"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54"/>
          <p:cNvSpPr txBox="1"/>
          <p:nvPr/>
        </p:nvSpPr>
        <p:spPr>
          <a:xfrm>
            <a:off x="720171" y="1898254"/>
            <a:ext cx="3972854" cy="134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 Light"/>
              <a:buNone/>
            </a:pPr>
            <a:endParaRPr sz="3000" b="0" i="0" u="none" strike="noStrike" cap="non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24" name="Google Shape;24;p54"/>
          <p:cNvCxnSpPr/>
          <p:nvPr/>
        </p:nvCxnSpPr>
        <p:spPr>
          <a:xfrm>
            <a:off x="720171" y="3369232"/>
            <a:ext cx="385183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49803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54"/>
          <p:cNvSpPr txBox="1">
            <a:spLocks noGrp="1"/>
          </p:cNvSpPr>
          <p:nvPr>
            <p:ph type="body" idx="3"/>
          </p:nvPr>
        </p:nvSpPr>
        <p:spPr>
          <a:xfrm>
            <a:off x="720170" y="1851743"/>
            <a:ext cx="4006850" cy="140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2pPr>
            <a:lvl3pPr marL="1371600" lvl="2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▫"/>
              <a:defRPr/>
            </a:lvl4pPr>
            <a:lvl5pPr marL="2286000" lvl="4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-"/>
              <a:defRPr/>
            </a:lvl5pPr>
            <a:lvl6pPr marL="2743200" lvl="5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Message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5" descr="Picture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62750" y="0"/>
            <a:ext cx="2381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5"/>
          <p:cNvSpPr txBox="1">
            <a:spLocks noGrp="1"/>
          </p:cNvSpPr>
          <p:nvPr>
            <p:ph type="title"/>
          </p:nvPr>
        </p:nvSpPr>
        <p:spPr>
          <a:xfrm>
            <a:off x="431581" y="179293"/>
            <a:ext cx="8341847" cy="809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sz="33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body" idx="1"/>
          </p:nvPr>
        </p:nvSpPr>
        <p:spPr>
          <a:xfrm>
            <a:off x="463540" y="1244338"/>
            <a:ext cx="8208349" cy="339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▫"/>
              <a:defRPr/>
            </a:lvl4pPr>
            <a:lvl5pPr marL="2286000" lvl="4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-"/>
              <a:defRPr/>
            </a:lvl5pPr>
            <a:lvl6pPr marL="2743200" lvl="5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chemeClr val="dk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8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 1">
  <p:cSld name="1_Title and Content 1">
    <p:bg>
      <p:bgPr>
        <a:solidFill>
          <a:schemeClr val="dk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53" descr="Picture 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4729162"/>
            <a:ext cx="9143999" cy="4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53"/>
          <p:cNvSpPr txBox="1"/>
          <p:nvPr/>
        </p:nvSpPr>
        <p:spPr>
          <a:xfrm>
            <a:off x="3746922" y="4888163"/>
            <a:ext cx="16416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© 2021 InfluxData. All rights reserved.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53"/>
          <p:cNvSpPr txBox="1"/>
          <p:nvPr/>
        </p:nvSpPr>
        <p:spPr>
          <a:xfrm>
            <a:off x="8646428" y="4889491"/>
            <a:ext cx="12700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1400"/>
              <a:buFont typeface="Rubik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5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53"/>
          <p:cNvSpPr txBox="1">
            <a:spLocks noGrp="1"/>
          </p:cNvSpPr>
          <p:nvPr>
            <p:ph type="body" idx="1"/>
          </p:nvPr>
        </p:nvSpPr>
        <p:spPr>
          <a:xfrm>
            <a:off x="463540" y="1244338"/>
            <a:ext cx="8208349" cy="339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▫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-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5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6" descr="Picture 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729162"/>
            <a:ext cx="9143999" cy="4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6"/>
          <p:cNvSpPr txBox="1"/>
          <p:nvPr/>
        </p:nvSpPr>
        <p:spPr>
          <a:xfrm>
            <a:off x="3774898" y="4888163"/>
            <a:ext cx="159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© 2021 InfluxData. All rights reserved.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56"/>
          <p:cNvSpPr txBox="1"/>
          <p:nvPr/>
        </p:nvSpPr>
        <p:spPr>
          <a:xfrm>
            <a:off x="8646428" y="4889491"/>
            <a:ext cx="12700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1400"/>
              <a:buFont typeface="Rubik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56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56"/>
          <p:cNvSpPr txBox="1">
            <a:spLocks noGrp="1"/>
          </p:cNvSpPr>
          <p:nvPr>
            <p:ph type="body" idx="1"/>
          </p:nvPr>
        </p:nvSpPr>
        <p:spPr>
          <a:xfrm>
            <a:off x="463540" y="1244338"/>
            <a:ext cx="8208349" cy="339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▫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-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5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oreilly.com/library/view/data-modeling-made/9781935504481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v2.docs.influxdata.com/v2.0/reference/line-protocol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nfluxdata.com/telegraf/latest/introduction/installation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"/>
          <p:cNvSpPr txBox="1">
            <a:spLocks noGrp="1"/>
          </p:cNvSpPr>
          <p:nvPr>
            <p:ph type="title" idx="4294967295"/>
          </p:nvPr>
        </p:nvSpPr>
        <p:spPr>
          <a:xfrm>
            <a:off x="711705" y="2196307"/>
            <a:ext cx="3972855" cy="134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Ingestion</a:t>
            </a:r>
            <a:endParaRPr/>
          </a:p>
        </p:txBody>
      </p:sp>
      <p:sp>
        <p:nvSpPr>
          <p:cNvPr id="53" name="Google Shape;53;p1"/>
          <p:cNvSpPr txBox="1"/>
          <p:nvPr/>
        </p:nvSpPr>
        <p:spPr>
          <a:xfrm>
            <a:off x="711705" y="3507707"/>
            <a:ext cx="52971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Emanuele Della Valle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Politecnico di Milano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Partner @ Quantia Consulting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Balduini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CEO @ Quantia Consulting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Riccardo Tommasini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0012" marR="0" lvl="0" indent="-100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INSA Lyon (France)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difference?</a:t>
            </a:r>
            <a:endParaRPr/>
          </a:p>
        </p:txBody>
      </p:sp>
      <p:sp>
        <p:nvSpPr>
          <p:cNvPr id="127" name="Google Shape;127;p10"/>
          <p:cNvSpPr txBox="1"/>
          <p:nvPr/>
        </p:nvSpPr>
        <p:spPr>
          <a:xfrm>
            <a:off x="4376030" y="3530617"/>
            <a:ext cx="513542" cy="37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0"/>
          <p:cNvSpPr txBox="1"/>
          <p:nvPr/>
        </p:nvSpPr>
        <p:spPr>
          <a:xfrm>
            <a:off x="2551436" y="1194847"/>
            <a:ext cx="4071154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both of them are time series, but 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10" descr="Google Shape;1630;p2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453" y="2818539"/>
            <a:ext cx="4136045" cy="12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0" descr="Google Shape;1630;p2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813" y="2860242"/>
            <a:ext cx="4136045" cy="133643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0"/>
          <p:cNvSpPr txBox="1"/>
          <p:nvPr/>
        </p:nvSpPr>
        <p:spPr>
          <a:xfrm>
            <a:off x="1167149" y="1624544"/>
            <a:ext cx="2457001" cy="75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monitor the phenomena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0"/>
          <p:cNvSpPr txBox="1"/>
          <p:nvPr/>
        </p:nvSpPr>
        <p:spPr>
          <a:xfrm>
            <a:off x="5314536" y="1615904"/>
            <a:ext cx="3046596" cy="75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phenomena happen and we observe them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difference?</a:t>
            </a:r>
            <a:endParaRPr/>
          </a:p>
        </p:txBody>
      </p:sp>
      <p:sp>
        <p:nvSpPr>
          <p:cNvPr id="139" name="Google Shape;139;p60"/>
          <p:cNvSpPr txBox="1"/>
          <p:nvPr/>
        </p:nvSpPr>
        <p:spPr>
          <a:xfrm>
            <a:off x="4376030" y="3530617"/>
            <a:ext cx="513542" cy="37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0"/>
          <p:cNvSpPr txBox="1"/>
          <p:nvPr/>
        </p:nvSpPr>
        <p:spPr>
          <a:xfrm>
            <a:off x="1933857" y="2388842"/>
            <a:ext cx="894791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0"/>
          <p:cNvSpPr txBox="1"/>
          <p:nvPr/>
        </p:nvSpPr>
        <p:spPr>
          <a:xfrm>
            <a:off x="2551436" y="1194847"/>
            <a:ext cx="4071154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both of them are time series, but 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60" descr="Google Shape;1630;p2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453" y="2818539"/>
            <a:ext cx="4136045" cy="12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60" descr="Google Shape;1630;p2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813" y="2860242"/>
            <a:ext cx="4136045" cy="133643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60"/>
          <p:cNvSpPr txBox="1"/>
          <p:nvPr/>
        </p:nvSpPr>
        <p:spPr>
          <a:xfrm>
            <a:off x="1167149" y="1624544"/>
            <a:ext cx="2457001" cy="75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monitor the phenomena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0"/>
          <p:cNvSpPr txBox="1"/>
          <p:nvPr/>
        </p:nvSpPr>
        <p:spPr>
          <a:xfrm>
            <a:off x="5314536" y="1615904"/>
            <a:ext cx="3046596" cy="75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phenomena happen and we observe them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6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difference?</a:t>
            </a:r>
            <a:endParaRPr/>
          </a:p>
        </p:txBody>
      </p:sp>
      <p:sp>
        <p:nvSpPr>
          <p:cNvPr id="152" name="Google Shape;152;p61"/>
          <p:cNvSpPr txBox="1"/>
          <p:nvPr/>
        </p:nvSpPr>
        <p:spPr>
          <a:xfrm>
            <a:off x="4376030" y="3530617"/>
            <a:ext cx="513542" cy="37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1"/>
          <p:cNvSpPr txBox="1"/>
          <p:nvPr/>
        </p:nvSpPr>
        <p:spPr>
          <a:xfrm>
            <a:off x="1933857" y="2388842"/>
            <a:ext cx="894791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61"/>
          <p:cNvSpPr txBox="1"/>
          <p:nvPr/>
        </p:nvSpPr>
        <p:spPr>
          <a:xfrm>
            <a:off x="6380873" y="2444743"/>
            <a:ext cx="1035806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irregular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1"/>
          <p:cNvSpPr txBox="1"/>
          <p:nvPr/>
        </p:nvSpPr>
        <p:spPr>
          <a:xfrm>
            <a:off x="2551436" y="1194847"/>
            <a:ext cx="4071154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both of them are time series, but 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61" descr="Google Shape;1630;p2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453" y="2818539"/>
            <a:ext cx="4136045" cy="12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61" descr="Google Shape;1630;p2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813" y="2860242"/>
            <a:ext cx="4136045" cy="133643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1"/>
          <p:cNvSpPr txBox="1"/>
          <p:nvPr/>
        </p:nvSpPr>
        <p:spPr>
          <a:xfrm>
            <a:off x="1167149" y="1624544"/>
            <a:ext cx="2457001" cy="75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monitor the phenomena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61"/>
          <p:cNvSpPr txBox="1"/>
          <p:nvPr/>
        </p:nvSpPr>
        <p:spPr>
          <a:xfrm>
            <a:off x="5314536" y="1615904"/>
            <a:ext cx="3046596" cy="75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phenomena happen and we observe them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difference?</a:t>
            </a:r>
            <a:endParaRPr/>
          </a:p>
        </p:txBody>
      </p:sp>
      <p:sp>
        <p:nvSpPr>
          <p:cNvPr id="166" name="Google Shape;166;p62"/>
          <p:cNvSpPr txBox="1"/>
          <p:nvPr/>
        </p:nvSpPr>
        <p:spPr>
          <a:xfrm>
            <a:off x="4376030" y="3530617"/>
            <a:ext cx="513542" cy="37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2"/>
          <p:cNvSpPr txBox="1"/>
          <p:nvPr/>
        </p:nvSpPr>
        <p:spPr>
          <a:xfrm>
            <a:off x="1933857" y="2388842"/>
            <a:ext cx="894791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62"/>
          <p:cNvSpPr txBox="1"/>
          <p:nvPr/>
        </p:nvSpPr>
        <p:spPr>
          <a:xfrm>
            <a:off x="6380873" y="2444743"/>
            <a:ext cx="1035806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irregular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2"/>
          <p:cNvSpPr txBox="1"/>
          <p:nvPr/>
        </p:nvSpPr>
        <p:spPr>
          <a:xfrm>
            <a:off x="2037554" y="4181285"/>
            <a:ext cx="1052957" cy="387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metrics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2"/>
          <p:cNvSpPr txBox="1"/>
          <p:nvPr/>
        </p:nvSpPr>
        <p:spPr>
          <a:xfrm>
            <a:off x="2551436" y="1194847"/>
            <a:ext cx="4071154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both of them are time series, but 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62" descr="Google Shape;1630;p2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453" y="2818539"/>
            <a:ext cx="4136045" cy="12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62" descr="Google Shape;1630;p2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813" y="2860242"/>
            <a:ext cx="4136045" cy="133643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62"/>
          <p:cNvSpPr txBox="1"/>
          <p:nvPr/>
        </p:nvSpPr>
        <p:spPr>
          <a:xfrm>
            <a:off x="1167149" y="1624544"/>
            <a:ext cx="2457001" cy="75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monitor the phenomena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62"/>
          <p:cNvSpPr txBox="1"/>
          <p:nvPr/>
        </p:nvSpPr>
        <p:spPr>
          <a:xfrm>
            <a:off x="5314536" y="1615904"/>
            <a:ext cx="3046596" cy="75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phenomena happen and we observe them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6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difference?</a:t>
            </a:r>
            <a:endParaRPr/>
          </a:p>
        </p:txBody>
      </p:sp>
      <p:sp>
        <p:nvSpPr>
          <p:cNvPr id="181" name="Google Shape;181;p63"/>
          <p:cNvSpPr txBox="1"/>
          <p:nvPr/>
        </p:nvSpPr>
        <p:spPr>
          <a:xfrm>
            <a:off x="4376030" y="3530617"/>
            <a:ext cx="513542" cy="37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63"/>
          <p:cNvSpPr txBox="1"/>
          <p:nvPr/>
        </p:nvSpPr>
        <p:spPr>
          <a:xfrm>
            <a:off x="1933857" y="2388842"/>
            <a:ext cx="894791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3"/>
          <p:cNvSpPr txBox="1"/>
          <p:nvPr/>
        </p:nvSpPr>
        <p:spPr>
          <a:xfrm>
            <a:off x="6380873" y="2444743"/>
            <a:ext cx="1035806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irregular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3"/>
          <p:cNvSpPr txBox="1"/>
          <p:nvPr/>
        </p:nvSpPr>
        <p:spPr>
          <a:xfrm>
            <a:off x="2037554" y="4181285"/>
            <a:ext cx="1052957" cy="387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metrics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3"/>
          <p:cNvSpPr txBox="1"/>
          <p:nvPr/>
        </p:nvSpPr>
        <p:spPr>
          <a:xfrm>
            <a:off x="6474648" y="4110137"/>
            <a:ext cx="949169" cy="387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3"/>
          <p:cNvSpPr txBox="1"/>
          <p:nvPr/>
        </p:nvSpPr>
        <p:spPr>
          <a:xfrm>
            <a:off x="2551436" y="1194847"/>
            <a:ext cx="4071154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both of them are time series, but 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63" descr="Google Shape;1630;p2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453" y="2818539"/>
            <a:ext cx="4136045" cy="12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63" descr="Google Shape;1630;p2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813" y="2860242"/>
            <a:ext cx="4136045" cy="133643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63"/>
          <p:cNvSpPr txBox="1"/>
          <p:nvPr/>
        </p:nvSpPr>
        <p:spPr>
          <a:xfrm>
            <a:off x="1167149" y="1624544"/>
            <a:ext cx="2457001" cy="75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monitor the phenomena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63"/>
          <p:cNvSpPr txBox="1"/>
          <p:nvPr/>
        </p:nvSpPr>
        <p:spPr>
          <a:xfrm>
            <a:off x="5314536" y="1615904"/>
            <a:ext cx="3046596" cy="75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phenomena happen and we observe them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6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"/>
          <p:cNvSpPr/>
          <p:nvPr/>
        </p:nvSpPr>
        <p:spPr>
          <a:xfrm>
            <a:off x="824970" y="1683436"/>
            <a:ext cx="7472699" cy="2416800"/>
          </a:xfrm>
          <a:prstGeom prst="rect">
            <a:avLst/>
          </a:prstGeom>
          <a:solidFill>
            <a:srgbClr val="000000">
              <a:alpha val="73333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1"/>
          <p:cNvSpPr txBox="1"/>
          <p:nvPr/>
        </p:nvSpPr>
        <p:spPr>
          <a:xfrm>
            <a:off x="855167" y="1794268"/>
            <a:ext cx="3699602" cy="5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 Time Series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1"/>
          <p:cNvSpPr txBox="1"/>
          <p:nvPr/>
        </p:nvSpPr>
        <p:spPr>
          <a:xfrm>
            <a:off x="1425790" y="2723883"/>
            <a:ext cx="2457001" cy="975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Measurements </a:t>
            </a:r>
            <a:r>
              <a:rPr lang="en-US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gathered</a:t>
            </a: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at </a:t>
            </a:r>
            <a:r>
              <a:rPr lang="en-US"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</a:t>
            </a: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time intervals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" name="Google Shape;199;p11"/>
          <p:cNvGrpSpPr/>
          <p:nvPr/>
        </p:nvGrpSpPr>
        <p:grpSpPr>
          <a:xfrm>
            <a:off x="803705" y="1118966"/>
            <a:ext cx="3742802" cy="564602"/>
            <a:chOff x="-1" y="0"/>
            <a:chExt cx="3742801" cy="564600"/>
          </a:xfrm>
        </p:grpSpPr>
        <p:sp>
          <p:nvSpPr>
            <p:cNvPr id="200" name="Google Shape;200;p11"/>
            <p:cNvSpPr/>
            <p:nvPr/>
          </p:nvSpPr>
          <p:spPr>
            <a:xfrm>
              <a:off x="-1" y="0"/>
              <a:ext cx="3742801" cy="564600"/>
            </a:xfrm>
            <a:prstGeom prst="rect">
              <a:avLst/>
            </a:prstGeom>
            <a:solidFill>
              <a:srgbClr val="22ADF6"/>
            </a:solidFill>
            <a:ln w="9525" cap="flat" cmpd="sng">
              <a:solidFill>
                <a:srgbClr val="22ADF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1"/>
            <p:cNvSpPr txBox="1"/>
            <p:nvPr/>
          </p:nvSpPr>
          <p:spPr>
            <a:xfrm>
              <a:off x="39062" y="99987"/>
              <a:ext cx="3664675" cy="3646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Metrics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2" name="Google Shape;202;p11"/>
          <p:cNvCxnSpPr/>
          <p:nvPr/>
        </p:nvCxnSpPr>
        <p:spPr>
          <a:xfrm flipH="1">
            <a:off x="4548306" y="1118966"/>
            <a:ext cx="1" cy="2962202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3" name="Google Shape;203;p11"/>
          <p:cNvCxnSpPr/>
          <p:nvPr/>
        </p:nvCxnSpPr>
        <p:spPr>
          <a:xfrm>
            <a:off x="1184620" y="2525990"/>
            <a:ext cx="2959501" cy="1"/>
          </a:xfrm>
          <a:prstGeom prst="straightConnector1">
            <a:avLst/>
          </a:prstGeom>
          <a:noFill/>
          <a:ln w="9525" cap="flat" cmpd="sng">
            <a:solidFill>
              <a:srgbClr val="E7E6E6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04" name="Google Shape;204;p1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4"/>
          <p:cNvSpPr/>
          <p:nvPr/>
        </p:nvSpPr>
        <p:spPr>
          <a:xfrm>
            <a:off x="824970" y="1683436"/>
            <a:ext cx="7472699" cy="2416800"/>
          </a:xfrm>
          <a:prstGeom prst="rect">
            <a:avLst/>
          </a:prstGeom>
          <a:solidFill>
            <a:srgbClr val="000000">
              <a:alpha val="73333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64"/>
          <p:cNvSpPr txBox="1"/>
          <p:nvPr/>
        </p:nvSpPr>
        <p:spPr>
          <a:xfrm>
            <a:off x="855167" y="1794268"/>
            <a:ext cx="3699602" cy="5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 Time Series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4"/>
          <p:cNvSpPr txBox="1"/>
          <p:nvPr/>
        </p:nvSpPr>
        <p:spPr>
          <a:xfrm>
            <a:off x="4593985" y="1794268"/>
            <a:ext cx="3701401" cy="5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Irregular Time Series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64"/>
          <p:cNvSpPr txBox="1"/>
          <p:nvPr/>
        </p:nvSpPr>
        <p:spPr>
          <a:xfrm>
            <a:off x="1425790" y="2723883"/>
            <a:ext cx="2457001" cy="975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Measurements </a:t>
            </a:r>
            <a:r>
              <a:rPr lang="en-US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gathered</a:t>
            </a: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at </a:t>
            </a:r>
            <a:r>
              <a:rPr lang="en-US"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</a:t>
            </a: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time intervals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64"/>
          <p:cNvSpPr txBox="1"/>
          <p:nvPr/>
        </p:nvSpPr>
        <p:spPr>
          <a:xfrm>
            <a:off x="5192484" y="2723883"/>
            <a:ext cx="2457002" cy="975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Measurements </a:t>
            </a:r>
            <a:r>
              <a:rPr lang="en-US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observed</a:t>
            </a: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at </a:t>
            </a:r>
            <a:r>
              <a:rPr lang="en-US"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irregular</a:t>
            </a: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time intervals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64" descr="Google Shape;1643;p2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1368" y="1118966"/>
            <a:ext cx="3736397" cy="5122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64"/>
          <p:cNvGrpSpPr/>
          <p:nvPr/>
        </p:nvGrpSpPr>
        <p:grpSpPr>
          <a:xfrm>
            <a:off x="803705" y="1118966"/>
            <a:ext cx="3742802" cy="564602"/>
            <a:chOff x="-1" y="0"/>
            <a:chExt cx="3742801" cy="564600"/>
          </a:xfrm>
        </p:grpSpPr>
        <p:sp>
          <p:nvSpPr>
            <p:cNvPr id="216" name="Google Shape;216;p64"/>
            <p:cNvSpPr/>
            <p:nvPr/>
          </p:nvSpPr>
          <p:spPr>
            <a:xfrm>
              <a:off x="-1" y="0"/>
              <a:ext cx="3742801" cy="564600"/>
            </a:xfrm>
            <a:prstGeom prst="rect">
              <a:avLst/>
            </a:prstGeom>
            <a:solidFill>
              <a:srgbClr val="22ADF6"/>
            </a:solidFill>
            <a:ln w="9525" cap="flat" cmpd="sng">
              <a:solidFill>
                <a:srgbClr val="22ADF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64"/>
            <p:cNvSpPr txBox="1"/>
            <p:nvPr/>
          </p:nvSpPr>
          <p:spPr>
            <a:xfrm>
              <a:off x="39062" y="99987"/>
              <a:ext cx="3664675" cy="3646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Metrics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" name="Google Shape;218;p64"/>
          <p:cNvGrpSpPr/>
          <p:nvPr/>
        </p:nvGrpSpPr>
        <p:grpSpPr>
          <a:xfrm>
            <a:off x="4548305" y="1118966"/>
            <a:ext cx="3742802" cy="564602"/>
            <a:chOff x="-1" y="0"/>
            <a:chExt cx="3742801" cy="564600"/>
          </a:xfrm>
        </p:grpSpPr>
        <p:sp>
          <p:nvSpPr>
            <p:cNvPr id="219" name="Google Shape;219;p64"/>
            <p:cNvSpPr/>
            <p:nvPr/>
          </p:nvSpPr>
          <p:spPr>
            <a:xfrm>
              <a:off x="-1" y="0"/>
              <a:ext cx="3742801" cy="564600"/>
            </a:xfrm>
            <a:prstGeom prst="rect">
              <a:avLst/>
            </a:prstGeom>
            <a:solidFill>
              <a:srgbClr val="BF2FE5"/>
            </a:solidFill>
            <a:ln w="9525" cap="flat" cmpd="sng">
              <a:solidFill>
                <a:srgbClr val="BF2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64"/>
            <p:cNvSpPr txBox="1"/>
            <p:nvPr/>
          </p:nvSpPr>
          <p:spPr>
            <a:xfrm>
              <a:off x="39062" y="99987"/>
              <a:ext cx="3664675" cy="3646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Events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1" name="Google Shape;221;p64"/>
          <p:cNvCxnSpPr/>
          <p:nvPr/>
        </p:nvCxnSpPr>
        <p:spPr>
          <a:xfrm flipH="1">
            <a:off x="4548306" y="1118966"/>
            <a:ext cx="1" cy="2962202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64"/>
          <p:cNvCxnSpPr/>
          <p:nvPr/>
        </p:nvCxnSpPr>
        <p:spPr>
          <a:xfrm>
            <a:off x="1184620" y="2525990"/>
            <a:ext cx="2959501" cy="1"/>
          </a:xfrm>
          <a:prstGeom prst="straightConnector1">
            <a:avLst/>
          </a:prstGeom>
          <a:noFill/>
          <a:ln w="9525" cap="flat" cmpd="sng">
            <a:solidFill>
              <a:srgbClr val="E7E6E6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23" name="Google Shape;223;p64"/>
          <p:cNvCxnSpPr/>
          <p:nvPr/>
        </p:nvCxnSpPr>
        <p:spPr>
          <a:xfrm>
            <a:off x="4933660" y="2525990"/>
            <a:ext cx="2959501" cy="1"/>
          </a:xfrm>
          <a:prstGeom prst="straightConnector1">
            <a:avLst/>
          </a:prstGeom>
          <a:noFill/>
          <a:ln w="9525" cap="flat" cmpd="sng">
            <a:solidFill>
              <a:srgbClr val="E7E6E6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24" name="Google Shape;224;p64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/>
          <p:nvPr/>
        </p:nvSpPr>
        <p:spPr>
          <a:xfrm>
            <a:off x="835602" y="2201958"/>
            <a:ext cx="7472699" cy="1821301"/>
          </a:xfrm>
          <a:prstGeom prst="rect">
            <a:avLst/>
          </a:prstGeom>
          <a:solidFill>
            <a:srgbClr val="000000">
              <a:alpha val="73333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2"/>
          <p:cNvSpPr/>
          <p:nvPr/>
        </p:nvSpPr>
        <p:spPr>
          <a:xfrm>
            <a:off x="835602" y="1175095"/>
            <a:ext cx="7472699" cy="1026901"/>
          </a:xfrm>
          <a:prstGeom prst="rect">
            <a:avLst/>
          </a:prstGeom>
          <a:solidFill>
            <a:srgbClr val="22ADF6"/>
          </a:solidFill>
          <a:ln w="9525" cap="flat" cmpd="sng">
            <a:solidFill>
              <a:srgbClr val="22AD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1" name="Google Shape;231;p12"/>
          <p:cNvCxnSpPr/>
          <p:nvPr/>
        </p:nvCxnSpPr>
        <p:spPr>
          <a:xfrm>
            <a:off x="4572000" y="2201971"/>
            <a:ext cx="4201" cy="180600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" name="Google Shape;232;p12"/>
          <p:cNvSpPr txBox="1"/>
          <p:nvPr/>
        </p:nvSpPr>
        <p:spPr>
          <a:xfrm>
            <a:off x="1214668" y="1217989"/>
            <a:ext cx="6826199" cy="1139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Summarization of Events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turns events into metrics, for example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5"/>
          <p:cNvSpPr/>
          <p:nvPr/>
        </p:nvSpPr>
        <p:spPr>
          <a:xfrm>
            <a:off x="835602" y="2201958"/>
            <a:ext cx="7472699" cy="1821301"/>
          </a:xfrm>
          <a:prstGeom prst="rect">
            <a:avLst/>
          </a:prstGeom>
          <a:solidFill>
            <a:srgbClr val="000000">
              <a:alpha val="73333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65"/>
          <p:cNvSpPr/>
          <p:nvPr/>
        </p:nvSpPr>
        <p:spPr>
          <a:xfrm>
            <a:off x="835602" y="1175095"/>
            <a:ext cx="7472699" cy="1026901"/>
          </a:xfrm>
          <a:prstGeom prst="rect">
            <a:avLst/>
          </a:prstGeom>
          <a:solidFill>
            <a:srgbClr val="22ADF6"/>
          </a:solidFill>
          <a:ln w="9525" cap="flat" cmpd="sng">
            <a:solidFill>
              <a:srgbClr val="22AD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0" name="Google Shape;240;p65"/>
          <p:cNvCxnSpPr/>
          <p:nvPr/>
        </p:nvCxnSpPr>
        <p:spPr>
          <a:xfrm>
            <a:off x="4572000" y="2201971"/>
            <a:ext cx="4201" cy="180600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1" name="Google Shape;241;p65"/>
          <p:cNvSpPr txBox="1"/>
          <p:nvPr/>
        </p:nvSpPr>
        <p:spPr>
          <a:xfrm>
            <a:off x="1214668" y="1217989"/>
            <a:ext cx="6826199" cy="1139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Summarization of Events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turns events into metrics, for example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5"/>
          <p:cNvSpPr txBox="1"/>
          <p:nvPr/>
        </p:nvSpPr>
        <p:spPr>
          <a:xfrm>
            <a:off x="1184443" y="2490835"/>
            <a:ext cx="3000001" cy="124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Summarizing the average trade price of Apple stock every 10 minutes over the course of a day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6"/>
          <p:cNvSpPr/>
          <p:nvPr/>
        </p:nvSpPr>
        <p:spPr>
          <a:xfrm>
            <a:off x="835602" y="2201958"/>
            <a:ext cx="7472699" cy="1821301"/>
          </a:xfrm>
          <a:prstGeom prst="rect">
            <a:avLst/>
          </a:prstGeom>
          <a:solidFill>
            <a:srgbClr val="000000">
              <a:alpha val="73333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66"/>
          <p:cNvSpPr/>
          <p:nvPr/>
        </p:nvSpPr>
        <p:spPr>
          <a:xfrm>
            <a:off x="835602" y="1175095"/>
            <a:ext cx="7472699" cy="1026901"/>
          </a:xfrm>
          <a:prstGeom prst="rect">
            <a:avLst/>
          </a:prstGeom>
          <a:solidFill>
            <a:srgbClr val="22ADF6"/>
          </a:solidFill>
          <a:ln w="9525" cap="flat" cmpd="sng">
            <a:solidFill>
              <a:srgbClr val="22AD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0" name="Google Shape;250;p66"/>
          <p:cNvCxnSpPr/>
          <p:nvPr/>
        </p:nvCxnSpPr>
        <p:spPr>
          <a:xfrm>
            <a:off x="4572000" y="2201971"/>
            <a:ext cx="4201" cy="180600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1" name="Google Shape;251;p66"/>
          <p:cNvSpPr txBox="1"/>
          <p:nvPr/>
        </p:nvSpPr>
        <p:spPr>
          <a:xfrm>
            <a:off x="1214668" y="1217989"/>
            <a:ext cx="6826199" cy="1139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Summarization of Events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turns events into metrics, for example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6"/>
          <p:cNvSpPr txBox="1"/>
          <p:nvPr/>
        </p:nvSpPr>
        <p:spPr>
          <a:xfrm>
            <a:off x="1184443" y="2490835"/>
            <a:ext cx="3000001" cy="124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Summarizing the average trade price of Apple stock every 10 minutes over the course of a day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6"/>
          <p:cNvSpPr txBox="1"/>
          <p:nvPr/>
        </p:nvSpPr>
        <p:spPr>
          <a:xfrm>
            <a:off x="5014909" y="2490835"/>
            <a:ext cx="3000001" cy="124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Summarizing the average response time for requests in an application over 1 minute intervals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>
            <a:spLocks noGrp="1"/>
          </p:cNvSpPr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"/>
          <p:cNvSpPr txBox="1">
            <a:spLocks noGrp="1"/>
          </p:cNvSpPr>
          <p:nvPr>
            <p:ph type="title"/>
          </p:nvPr>
        </p:nvSpPr>
        <p:spPr>
          <a:xfrm>
            <a:off x="555687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Characteristics of the time series</a:t>
            </a:r>
            <a:endParaRPr/>
          </a:p>
        </p:txBody>
      </p:sp>
      <p:sp>
        <p:nvSpPr>
          <p:cNvPr id="260" name="Google Shape;260;p13"/>
          <p:cNvSpPr txBox="1">
            <a:spLocks noGrp="1"/>
          </p:cNvSpPr>
          <p:nvPr>
            <p:ph type="body" idx="4294967295"/>
          </p:nvPr>
        </p:nvSpPr>
        <p:spPr>
          <a:xfrm>
            <a:off x="559660" y="1235725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All Time-stamped data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Generated in 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</a:pPr>
            <a:r>
              <a:rPr lang="en-US" sz="1500"/>
              <a:t>regular (Metric) and </a:t>
            </a:r>
            <a:endParaRPr sz="180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</a:pPr>
            <a:r>
              <a:rPr lang="en-US" sz="1500"/>
              <a:t>irregular (Event) time periods</a:t>
            </a:r>
            <a:endParaRPr sz="1800"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Huge volumes of data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High variety of semi-structured data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Real-time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Time sensitive</a:t>
            </a:r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"/>
          <p:cNvSpPr txBox="1">
            <a:spLocks noGrp="1"/>
          </p:cNvSpPr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How is data ingested?</a:t>
            </a:r>
            <a:endParaRPr/>
          </a:p>
        </p:txBody>
      </p:sp>
      <p:sp>
        <p:nvSpPr>
          <p:cNvPr id="267" name="Google Shape;267;p14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Conceptual vs. logical vs. physical views</a:t>
            </a:r>
            <a:endParaRPr/>
          </a:p>
        </p:txBody>
      </p:sp>
      <p:pic>
        <p:nvPicPr>
          <p:cNvPr id="273" name="Google Shape;273;p15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3741" y="1105785"/>
            <a:ext cx="3708351" cy="345558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5"/>
          <p:cNvSpPr txBox="1"/>
          <p:nvPr/>
        </p:nvSpPr>
        <p:spPr>
          <a:xfrm rot="-5400000">
            <a:off x="4439383" y="2421898"/>
            <a:ext cx="4182851" cy="177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[Src: </a:t>
            </a:r>
            <a:r>
              <a:rPr lang="en-US" sz="700" b="0" i="0" u="sng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https://www.oreilly.com/library/view/data-modeling-made/9781935504481/</a:t>
            </a:r>
            <a:r>
              <a:rPr lang="en-US" sz="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"/>
          <p:cNvSpPr txBox="1">
            <a:spLocks noGrp="1"/>
          </p:cNvSpPr>
          <p:nvPr>
            <p:ph type="title"/>
          </p:nvPr>
        </p:nvSpPr>
        <p:spPr>
          <a:xfrm>
            <a:off x="473914" y="2167215"/>
            <a:ext cx="8341847" cy="809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4848"/>
              <a:buFont typeface="Arial"/>
              <a:buNone/>
            </a:pPr>
            <a:r>
              <a:rPr lang="en-US"/>
              <a:t>How is data ingested?</a:t>
            </a:r>
            <a:br>
              <a:rPr lang="en-US"/>
            </a:br>
            <a:r>
              <a:rPr lang="en-US" sz="3300"/>
              <a:t>Conceptual View</a:t>
            </a:r>
            <a:endParaRPr/>
          </a:p>
        </p:txBody>
      </p:sp>
      <p:pic>
        <p:nvPicPr>
          <p:cNvPr id="281" name="Google Shape;281;p16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0614" y="1524441"/>
            <a:ext cx="2247834" cy="209461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6"/>
          <p:cNvSpPr/>
          <p:nvPr/>
        </p:nvSpPr>
        <p:spPr>
          <a:xfrm>
            <a:off x="5090395" y="1568975"/>
            <a:ext cx="914326" cy="1049000"/>
          </a:xfrm>
          <a:custGeom>
            <a:avLst/>
            <a:gdLst/>
            <a:ahLst/>
            <a:cxnLst/>
            <a:rect l="l" t="t" r="r" b="b"/>
            <a:pathLst>
              <a:path w="20008" h="19611" extrusionOk="0">
                <a:moveTo>
                  <a:pt x="1430" y="1460"/>
                </a:moveTo>
                <a:cubicBezTo>
                  <a:pt x="-5" y="4243"/>
                  <a:pt x="-897" y="14844"/>
                  <a:pt x="1430" y="17560"/>
                </a:cubicBezTo>
                <a:cubicBezTo>
                  <a:pt x="3757" y="20277"/>
                  <a:pt x="12327" y="20244"/>
                  <a:pt x="15390" y="17759"/>
                </a:cubicBezTo>
                <a:cubicBezTo>
                  <a:pt x="18454" y="15275"/>
                  <a:pt x="20703" y="5468"/>
                  <a:pt x="19811" y="2652"/>
                </a:cubicBezTo>
                <a:cubicBezTo>
                  <a:pt x="18919" y="-163"/>
                  <a:pt x="13180" y="1029"/>
                  <a:pt x="10039" y="863"/>
                </a:cubicBezTo>
                <a:cubicBezTo>
                  <a:pt x="6898" y="698"/>
                  <a:pt x="2865" y="-1323"/>
                  <a:pt x="1430" y="1460"/>
                </a:cubicBezTo>
                <a:close/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17" descr="Google Shape;41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540" y="1244338"/>
            <a:ext cx="7945523" cy="340602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Let’s start from the anatomy of a Time-Series Line Graph</a:t>
            </a:r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The type of measurement is the title of the Line Graph</a:t>
            </a:r>
            <a:endParaRPr/>
          </a:p>
        </p:txBody>
      </p:sp>
      <p:pic>
        <p:nvPicPr>
          <p:cNvPr id="296" name="Google Shape;296;p18" descr="Google Shape;419;p51"/>
          <p:cNvPicPr preferRelativeResize="0"/>
          <p:nvPr/>
        </p:nvPicPr>
        <p:blipFill rotWithShape="1">
          <a:blip r:embed="rId3">
            <a:alphaModFix/>
          </a:blip>
          <a:srcRect l="3015" t="6149" r="3105" b="7393"/>
          <a:stretch/>
        </p:blipFill>
        <p:spPr>
          <a:xfrm>
            <a:off x="463539" y="1194846"/>
            <a:ext cx="7945523" cy="343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Data Model</a:t>
            </a:r>
            <a:endParaRPr/>
          </a:p>
        </p:txBody>
      </p:sp>
      <p:sp>
        <p:nvSpPr>
          <p:cNvPr id="303" name="Google Shape;303;p19"/>
          <p:cNvSpPr txBox="1">
            <a:spLocks noGrp="1"/>
          </p:cNvSpPr>
          <p:nvPr>
            <p:ph type="body" idx="4294967295"/>
          </p:nvPr>
        </p:nvSpPr>
        <p:spPr>
          <a:xfrm>
            <a:off x="467513" y="1253025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Measurement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The name of the measurement used as high level grouping of data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Tag set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Other lower level grouping criteria of data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Fields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Actual data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Time of the data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Series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A unique combination of measurement+tags</a:t>
            </a:r>
            <a:endParaRPr/>
          </a:p>
        </p:txBody>
      </p:sp>
      <p:sp>
        <p:nvSpPr>
          <p:cNvPr id="304" name="Google Shape;304;p1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20" descr="Google Shape;439;p54"/>
          <p:cNvPicPr preferRelativeResize="0"/>
          <p:nvPr/>
        </p:nvPicPr>
        <p:blipFill rotWithShape="1">
          <a:blip r:embed="rId3">
            <a:alphaModFix/>
          </a:blip>
          <a:srcRect l="2728" t="6994" b="3760"/>
          <a:stretch/>
        </p:blipFill>
        <p:spPr>
          <a:xfrm>
            <a:off x="463538" y="1244340"/>
            <a:ext cx="8208351" cy="352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Time stamps are on the X-Axis</a:t>
            </a:r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Data Model</a:t>
            </a:r>
            <a:endParaRPr/>
          </a:p>
        </p:txBody>
      </p:sp>
      <p:sp>
        <p:nvSpPr>
          <p:cNvPr id="317" name="Google Shape;317;p21"/>
          <p:cNvSpPr txBox="1">
            <a:spLocks noGrp="1"/>
          </p:cNvSpPr>
          <p:nvPr>
            <p:ph type="body" idx="4294967295"/>
          </p:nvPr>
        </p:nvSpPr>
        <p:spPr>
          <a:xfrm>
            <a:off x="467513" y="12446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The name of the measurement used as high-level grouping of data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Tag set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Other lower level grouping criteria of data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Fields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Actual data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Timestamp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Time of the data (better if the time the data is observed)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Series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A unique combination of measurement+tags</a:t>
            </a:r>
            <a:endParaRPr/>
          </a:p>
        </p:txBody>
      </p:sp>
      <p:sp>
        <p:nvSpPr>
          <p:cNvPr id="318" name="Google Shape;318;p2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2" descr="Google Shape;432;p53"/>
          <p:cNvPicPr preferRelativeResize="0"/>
          <p:nvPr/>
        </p:nvPicPr>
        <p:blipFill rotWithShape="1">
          <a:blip r:embed="rId3">
            <a:alphaModFix/>
          </a:blip>
          <a:srcRect l="2898" t="6976" b="7512"/>
          <a:stretch/>
        </p:blipFill>
        <p:spPr>
          <a:xfrm>
            <a:off x="463539" y="1244339"/>
            <a:ext cx="8208350" cy="339116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Data is on the Y-Axis</a:t>
            </a:r>
            <a:endParaRPr/>
          </a:p>
        </p:txBody>
      </p:sp>
      <p:sp>
        <p:nvSpPr>
          <p:cNvPr id="325" name="Google Shape;325;p2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Lifecycle</a:t>
            </a:r>
            <a:endParaRPr/>
          </a:p>
        </p:txBody>
      </p:sp>
      <p:pic>
        <p:nvPicPr>
          <p:cNvPr id="65" name="Google Shape;65;p3" descr="Picture 11"/>
          <p:cNvPicPr preferRelativeResize="0"/>
          <p:nvPr/>
        </p:nvPicPr>
        <p:blipFill rotWithShape="1">
          <a:blip r:embed="rId3">
            <a:alphaModFix/>
          </a:blip>
          <a:srcRect l="37866" t="20094" r="21656" b="52659"/>
          <a:stretch/>
        </p:blipFill>
        <p:spPr>
          <a:xfrm rot="-5400000">
            <a:off x="436322" y="1343267"/>
            <a:ext cx="3025213" cy="297077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Data Model</a:t>
            </a:r>
            <a:endParaRPr/>
          </a:p>
        </p:txBody>
      </p:sp>
      <p:sp>
        <p:nvSpPr>
          <p:cNvPr id="331" name="Google Shape;331;p23"/>
          <p:cNvSpPr txBox="1">
            <a:spLocks noGrp="1"/>
          </p:cNvSpPr>
          <p:nvPr>
            <p:ph type="body" idx="4294967295"/>
          </p:nvPr>
        </p:nvSpPr>
        <p:spPr>
          <a:xfrm>
            <a:off x="463250" y="1253025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The name of the measurement used as high-level grouping of data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Tag set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Other lower level grouping criteria of data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Field set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Actual data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Time of the data (better if the time the data is observed)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Series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A unique combination of measurement+tags</a:t>
            </a:r>
            <a:endParaRPr/>
          </a:p>
        </p:txBody>
      </p: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4" descr="Google Shape;425;p52"/>
          <p:cNvPicPr preferRelativeResize="0"/>
          <p:nvPr/>
        </p:nvPicPr>
        <p:blipFill rotWithShape="1">
          <a:blip r:embed="rId3">
            <a:alphaModFix/>
          </a:blip>
          <a:srcRect l="3088" t="6974" b="7511"/>
          <a:stretch/>
        </p:blipFill>
        <p:spPr>
          <a:xfrm>
            <a:off x="463540" y="1244338"/>
            <a:ext cx="8208348" cy="339116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4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The Legend distinguishes the three time series in the graph</a:t>
            </a:r>
            <a:endParaRPr/>
          </a:p>
        </p:txBody>
      </p:sp>
      <p:sp>
        <p:nvSpPr>
          <p:cNvPr id="339" name="Google Shape;339;p24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Data Model</a:t>
            </a:r>
            <a:endParaRPr/>
          </a:p>
        </p:txBody>
      </p:sp>
      <p:sp>
        <p:nvSpPr>
          <p:cNvPr id="345" name="Google Shape;345;p25"/>
          <p:cNvSpPr txBox="1">
            <a:spLocks noGrp="1"/>
          </p:cNvSpPr>
          <p:nvPr>
            <p:ph type="body" idx="4294967295"/>
          </p:nvPr>
        </p:nvSpPr>
        <p:spPr>
          <a:xfrm>
            <a:off x="467513" y="1253025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The name of the measurement used as high-level grouping of data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Tag set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Other lower-level grouping criteria of data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Field set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Actual data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Time of the data (better if the time the data is observed)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Series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A unique combination of measurement+tags</a:t>
            </a:r>
            <a:endParaRPr/>
          </a:p>
        </p:txBody>
      </p:sp>
      <p:sp>
        <p:nvSpPr>
          <p:cNvPr id="346" name="Google Shape;346;p2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26" descr="Google Shape;445;p55"/>
          <p:cNvPicPr preferRelativeResize="0"/>
          <p:nvPr/>
        </p:nvPicPr>
        <p:blipFill rotWithShape="1">
          <a:blip r:embed="rId3">
            <a:alphaModFix/>
          </a:blip>
          <a:srcRect l="2827" t="6996" b="6014"/>
          <a:stretch/>
        </p:blipFill>
        <p:spPr>
          <a:xfrm>
            <a:off x="463539" y="1244340"/>
            <a:ext cx="8208350" cy="3440653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6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A series in the graph thus is …</a:t>
            </a:r>
            <a:endParaRPr/>
          </a:p>
        </p:txBody>
      </p:sp>
      <p:sp>
        <p:nvSpPr>
          <p:cNvPr id="353" name="Google Shape;353;p2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Data Model</a:t>
            </a:r>
            <a:endParaRPr/>
          </a:p>
        </p:txBody>
      </p:sp>
      <p:sp>
        <p:nvSpPr>
          <p:cNvPr id="359" name="Google Shape;359;p27"/>
          <p:cNvSpPr txBox="1">
            <a:spLocks noGrp="1"/>
          </p:cNvSpPr>
          <p:nvPr>
            <p:ph type="body" idx="4294967295"/>
          </p:nvPr>
        </p:nvSpPr>
        <p:spPr>
          <a:xfrm>
            <a:off x="467513" y="12446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The name of the measurement used as high-level grouping of data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Tag set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Other lower-level grouping criteria of data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Field set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Actual data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Time of the data (better if the time the data is observed)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Series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Data points in time order grouped by measurements and tags</a:t>
            </a:r>
            <a:endParaRPr/>
          </a:p>
        </p:txBody>
      </p:sp>
      <p:sp>
        <p:nvSpPr>
          <p:cNvPr id="360" name="Google Shape;360;p2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8"/>
          <p:cNvSpPr txBox="1">
            <a:spLocks noGrp="1"/>
          </p:cNvSpPr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How is data ingested?</a:t>
            </a:r>
            <a:br>
              <a:rPr lang="en-US" sz="2800">
                <a:latin typeface="Arial"/>
                <a:ea typeface="Arial"/>
                <a:cs typeface="Arial"/>
                <a:sym typeface="Arial"/>
              </a:rPr>
            </a:br>
            <a:r>
              <a:rPr lang="en-US" sz="3300"/>
              <a:t>Logical View</a:t>
            </a:r>
            <a:endParaRPr/>
          </a:p>
        </p:txBody>
      </p:sp>
      <p:pic>
        <p:nvPicPr>
          <p:cNvPr id="366" name="Google Shape;366;p28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3015" y="1554480"/>
            <a:ext cx="2247834" cy="2094617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8"/>
          <p:cNvSpPr/>
          <p:nvPr/>
        </p:nvSpPr>
        <p:spPr>
          <a:xfrm>
            <a:off x="4642399" y="1935296"/>
            <a:ext cx="639840" cy="666494"/>
          </a:xfrm>
          <a:custGeom>
            <a:avLst/>
            <a:gdLst/>
            <a:ahLst/>
            <a:cxnLst/>
            <a:rect l="l" t="t" r="r" b="b"/>
            <a:pathLst>
              <a:path w="20008" h="19611" extrusionOk="0">
                <a:moveTo>
                  <a:pt x="1430" y="1460"/>
                </a:moveTo>
                <a:cubicBezTo>
                  <a:pt x="-5" y="4243"/>
                  <a:pt x="-897" y="14844"/>
                  <a:pt x="1430" y="17560"/>
                </a:cubicBezTo>
                <a:cubicBezTo>
                  <a:pt x="3757" y="20277"/>
                  <a:pt x="12327" y="20244"/>
                  <a:pt x="15390" y="17759"/>
                </a:cubicBezTo>
                <a:cubicBezTo>
                  <a:pt x="18454" y="15275"/>
                  <a:pt x="20703" y="5468"/>
                  <a:pt x="19811" y="2652"/>
                </a:cubicBezTo>
                <a:cubicBezTo>
                  <a:pt x="18919" y="-163"/>
                  <a:pt x="13180" y="1029"/>
                  <a:pt x="10039" y="864"/>
                </a:cubicBezTo>
                <a:cubicBezTo>
                  <a:pt x="6898" y="698"/>
                  <a:pt x="2865" y="-1323"/>
                  <a:pt x="1430" y="1460"/>
                </a:cubicBezTo>
                <a:close/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Data Model</a:t>
            </a:r>
            <a:endParaRPr/>
          </a:p>
        </p:txBody>
      </p:sp>
      <p:sp>
        <p:nvSpPr>
          <p:cNvPr id="374" name="Google Shape;374;p29"/>
          <p:cNvSpPr txBox="1">
            <a:spLocks noGrp="1"/>
          </p:cNvSpPr>
          <p:nvPr>
            <p:ph type="body" idx="4294967295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 lnSpcReduction="10000"/>
          </a:bodyPr>
          <a:lstStyle/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Measurement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b="1"/>
              <a:t>name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to group data at high level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Tag set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 set of </a:t>
            </a:r>
            <a:r>
              <a:rPr lang="en-US" b="1"/>
              <a:t>key-value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/>
              <a:t>pairs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to group data at low level (values are strings)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Field set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 set of </a:t>
            </a:r>
            <a:r>
              <a:rPr lang="en-US" b="1"/>
              <a:t>key-value pairs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to represent data (values are numerical &amp; strings)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Timestamp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lang="en-US" b="0"/>
              <a:t> of the data </a:t>
            </a: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en-US" b="0"/>
              <a:t> </a:t>
            </a: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nanosecond precision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Series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 unique combination of measurement+tags</a:t>
            </a:r>
            <a:endParaRPr/>
          </a:p>
        </p:txBody>
      </p:sp>
      <p:sp>
        <p:nvSpPr>
          <p:cNvPr id="375" name="Google Shape;375;p2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Data model vs ingestion &amp; storage</a:t>
            </a:r>
            <a:endParaRPr/>
          </a:p>
        </p:txBody>
      </p:sp>
      <p:pic>
        <p:nvPicPr>
          <p:cNvPr id="381" name="Google Shape;381;p30" descr="Picture 5"/>
          <p:cNvPicPr preferRelativeResize="0"/>
          <p:nvPr/>
        </p:nvPicPr>
        <p:blipFill rotWithShape="1">
          <a:blip r:embed="rId3">
            <a:alphaModFix/>
          </a:blip>
          <a:srcRect l="37866" t="20094" r="21656" b="52659"/>
          <a:stretch/>
        </p:blipFill>
        <p:spPr>
          <a:xfrm rot="-5400000">
            <a:off x="2977503" y="1534653"/>
            <a:ext cx="3025213" cy="2970777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Data model vs ingestion &amp; storage</a:t>
            </a:r>
            <a:endParaRPr/>
          </a:p>
        </p:txBody>
      </p:sp>
      <p:pic>
        <p:nvPicPr>
          <p:cNvPr id="388" name="Google Shape;388;p67" descr="Picture 5"/>
          <p:cNvPicPr preferRelativeResize="0"/>
          <p:nvPr/>
        </p:nvPicPr>
        <p:blipFill rotWithShape="1">
          <a:blip r:embed="rId3">
            <a:alphaModFix/>
          </a:blip>
          <a:srcRect l="37866" t="20094" r="21656" b="52659"/>
          <a:stretch/>
        </p:blipFill>
        <p:spPr>
          <a:xfrm rot="-5400000">
            <a:off x="2977503" y="1534653"/>
            <a:ext cx="3025213" cy="2970777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7"/>
          <p:cNvSpPr txBox="1"/>
          <p:nvPr/>
        </p:nvSpPr>
        <p:spPr>
          <a:xfrm>
            <a:off x="954054" y="1929337"/>
            <a:ext cx="1737361" cy="115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Tag 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Field 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67"/>
          <p:cNvSpPr/>
          <p:nvPr/>
        </p:nvSpPr>
        <p:spPr>
          <a:xfrm>
            <a:off x="2671566" y="1773545"/>
            <a:ext cx="293673" cy="1511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769"/>
                  <a:pt x="10800" y="1717"/>
                </a:cubicBezTo>
                <a:lnTo>
                  <a:pt x="10800" y="9083"/>
                </a:lnTo>
                <a:cubicBezTo>
                  <a:pt x="10800" y="10031"/>
                  <a:pt x="15635" y="10800"/>
                  <a:pt x="21600" y="10800"/>
                </a:cubicBezTo>
                <a:cubicBezTo>
                  <a:pt x="15635" y="10800"/>
                  <a:pt x="10800" y="11569"/>
                  <a:pt x="10800" y="12517"/>
                </a:cubicBezTo>
                <a:lnTo>
                  <a:pt x="10800" y="19883"/>
                </a:lnTo>
                <a:cubicBezTo>
                  <a:pt x="10800" y="20831"/>
                  <a:pt x="5965" y="21600"/>
                  <a:pt x="0" y="2160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6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8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Data model vs ingestion &amp; storage</a:t>
            </a:r>
            <a:endParaRPr/>
          </a:p>
        </p:txBody>
      </p:sp>
      <p:pic>
        <p:nvPicPr>
          <p:cNvPr id="397" name="Google Shape;397;p68" descr="Picture 5"/>
          <p:cNvPicPr preferRelativeResize="0"/>
          <p:nvPr/>
        </p:nvPicPr>
        <p:blipFill rotWithShape="1">
          <a:blip r:embed="rId3">
            <a:alphaModFix/>
          </a:blip>
          <a:srcRect l="37866" t="20094" r="21656" b="52659"/>
          <a:stretch/>
        </p:blipFill>
        <p:spPr>
          <a:xfrm rot="-5400000">
            <a:off x="2977503" y="1534653"/>
            <a:ext cx="3025213" cy="2970777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8"/>
          <p:cNvSpPr txBox="1"/>
          <p:nvPr/>
        </p:nvSpPr>
        <p:spPr>
          <a:xfrm>
            <a:off x="954054" y="1929337"/>
            <a:ext cx="1737361" cy="115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Tag 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Field 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68"/>
          <p:cNvSpPr/>
          <p:nvPr/>
        </p:nvSpPr>
        <p:spPr>
          <a:xfrm>
            <a:off x="2671566" y="1773545"/>
            <a:ext cx="293673" cy="1511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769"/>
                  <a:pt x="10800" y="1717"/>
                </a:cubicBezTo>
                <a:lnTo>
                  <a:pt x="10800" y="9083"/>
                </a:lnTo>
                <a:cubicBezTo>
                  <a:pt x="10800" y="10031"/>
                  <a:pt x="15635" y="10800"/>
                  <a:pt x="21600" y="10800"/>
                </a:cubicBezTo>
                <a:cubicBezTo>
                  <a:pt x="15635" y="10800"/>
                  <a:pt x="10800" y="11569"/>
                  <a:pt x="10800" y="12517"/>
                </a:cubicBezTo>
                <a:lnTo>
                  <a:pt x="10800" y="19883"/>
                </a:lnTo>
                <a:cubicBezTo>
                  <a:pt x="10800" y="20831"/>
                  <a:pt x="5965" y="21600"/>
                  <a:pt x="0" y="2160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68"/>
          <p:cNvSpPr txBox="1"/>
          <p:nvPr/>
        </p:nvSpPr>
        <p:spPr>
          <a:xfrm>
            <a:off x="5117449" y="1093600"/>
            <a:ext cx="1737361" cy="35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Series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68"/>
          <p:cNvSpPr/>
          <p:nvPr/>
        </p:nvSpPr>
        <p:spPr>
          <a:xfrm>
            <a:off x="4643011" y="1448389"/>
            <a:ext cx="1223143" cy="1083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cubicBezTo>
                  <a:pt x="16030" y="178"/>
                  <a:pt x="10459" y="355"/>
                  <a:pt x="10334" y="898"/>
                </a:cubicBezTo>
                <a:cubicBezTo>
                  <a:pt x="10209" y="1441"/>
                  <a:pt x="20317" y="2638"/>
                  <a:pt x="20849" y="3255"/>
                </a:cubicBezTo>
                <a:cubicBezTo>
                  <a:pt x="21381" y="3873"/>
                  <a:pt x="16749" y="3873"/>
                  <a:pt x="13526" y="4602"/>
                </a:cubicBezTo>
                <a:cubicBezTo>
                  <a:pt x="10303" y="5332"/>
                  <a:pt x="473" y="16021"/>
                  <a:pt x="0" y="2160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6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Lifecycle</a:t>
            </a:r>
            <a:endParaRPr/>
          </a:p>
        </p:txBody>
      </p:sp>
      <p:pic>
        <p:nvPicPr>
          <p:cNvPr id="72" name="Google Shape;72;p4" descr="Picture 11"/>
          <p:cNvPicPr preferRelativeResize="0"/>
          <p:nvPr/>
        </p:nvPicPr>
        <p:blipFill rotWithShape="1">
          <a:blip r:embed="rId3">
            <a:alphaModFix/>
          </a:blip>
          <a:srcRect l="37866" t="20093" r="21656" b="23500"/>
          <a:stretch/>
        </p:blipFill>
        <p:spPr>
          <a:xfrm rot="-5400000">
            <a:off x="2025891" y="-246301"/>
            <a:ext cx="3025212" cy="614991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4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Data model vs ingestion &amp; storage</a:t>
            </a:r>
            <a:endParaRPr/>
          </a:p>
        </p:txBody>
      </p:sp>
      <p:pic>
        <p:nvPicPr>
          <p:cNvPr id="408" name="Google Shape;408;p69" descr="Picture 5"/>
          <p:cNvPicPr preferRelativeResize="0"/>
          <p:nvPr/>
        </p:nvPicPr>
        <p:blipFill rotWithShape="1">
          <a:blip r:embed="rId3">
            <a:alphaModFix/>
          </a:blip>
          <a:srcRect l="37866" t="20094" r="21656" b="52659"/>
          <a:stretch/>
        </p:blipFill>
        <p:spPr>
          <a:xfrm rot="-5400000">
            <a:off x="2977503" y="1534653"/>
            <a:ext cx="3025213" cy="2970777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9"/>
          <p:cNvSpPr txBox="1"/>
          <p:nvPr/>
        </p:nvSpPr>
        <p:spPr>
          <a:xfrm>
            <a:off x="954054" y="1929337"/>
            <a:ext cx="1737361" cy="115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Tag 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Field 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69"/>
          <p:cNvSpPr txBox="1"/>
          <p:nvPr/>
        </p:nvSpPr>
        <p:spPr>
          <a:xfrm>
            <a:off x="6545758" y="1731016"/>
            <a:ext cx="1737361" cy="61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Buckets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(set of series)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69"/>
          <p:cNvSpPr/>
          <p:nvPr/>
        </p:nvSpPr>
        <p:spPr>
          <a:xfrm>
            <a:off x="2671566" y="1773545"/>
            <a:ext cx="293673" cy="1511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769"/>
                  <a:pt x="10800" y="1717"/>
                </a:cubicBezTo>
                <a:lnTo>
                  <a:pt x="10800" y="9083"/>
                </a:lnTo>
                <a:cubicBezTo>
                  <a:pt x="10800" y="10031"/>
                  <a:pt x="15635" y="10800"/>
                  <a:pt x="21600" y="10800"/>
                </a:cubicBezTo>
                <a:cubicBezTo>
                  <a:pt x="15635" y="10800"/>
                  <a:pt x="10800" y="11569"/>
                  <a:pt x="10800" y="12517"/>
                </a:cubicBezTo>
                <a:lnTo>
                  <a:pt x="10800" y="19883"/>
                </a:lnTo>
                <a:cubicBezTo>
                  <a:pt x="10800" y="20831"/>
                  <a:pt x="5965" y="21600"/>
                  <a:pt x="0" y="2160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69"/>
          <p:cNvSpPr/>
          <p:nvPr/>
        </p:nvSpPr>
        <p:spPr>
          <a:xfrm>
            <a:off x="5986129" y="2445485"/>
            <a:ext cx="1137685" cy="3829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cubicBezTo>
                  <a:pt x="15611" y="503"/>
                  <a:pt x="9622" y="1006"/>
                  <a:pt x="9488" y="2541"/>
                </a:cubicBezTo>
                <a:cubicBezTo>
                  <a:pt x="9353" y="4076"/>
                  <a:pt x="20221" y="7465"/>
                  <a:pt x="20793" y="9212"/>
                </a:cubicBezTo>
                <a:cubicBezTo>
                  <a:pt x="21364" y="10959"/>
                  <a:pt x="16385" y="10959"/>
                  <a:pt x="12920" y="13024"/>
                </a:cubicBezTo>
                <a:cubicBezTo>
                  <a:pt x="9454" y="15088"/>
                  <a:pt x="4727" y="18344"/>
                  <a:pt x="0" y="2160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69"/>
          <p:cNvSpPr txBox="1"/>
          <p:nvPr/>
        </p:nvSpPr>
        <p:spPr>
          <a:xfrm>
            <a:off x="5117449" y="1093600"/>
            <a:ext cx="1737361" cy="35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Series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69"/>
          <p:cNvSpPr/>
          <p:nvPr/>
        </p:nvSpPr>
        <p:spPr>
          <a:xfrm>
            <a:off x="4643011" y="1448389"/>
            <a:ext cx="1223143" cy="1083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cubicBezTo>
                  <a:pt x="16030" y="178"/>
                  <a:pt x="10459" y="355"/>
                  <a:pt x="10334" y="898"/>
                </a:cubicBezTo>
                <a:cubicBezTo>
                  <a:pt x="10209" y="1441"/>
                  <a:pt x="20317" y="2638"/>
                  <a:pt x="20849" y="3255"/>
                </a:cubicBezTo>
                <a:cubicBezTo>
                  <a:pt x="21381" y="3873"/>
                  <a:pt x="16749" y="3873"/>
                  <a:pt x="13526" y="4602"/>
                </a:cubicBezTo>
                <a:cubicBezTo>
                  <a:pt x="10303" y="5332"/>
                  <a:pt x="473" y="16021"/>
                  <a:pt x="0" y="2160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69"/>
          <p:cNvSpPr txBox="1">
            <a:spLocks noGrp="1"/>
          </p:cNvSpPr>
          <p:nvPr>
            <p:ph type="sldNum" idx="12"/>
          </p:nvPr>
        </p:nvSpPr>
        <p:spPr>
          <a:xfrm>
            <a:off x="8697925" y="4842025"/>
            <a:ext cx="293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1"/>
          <p:cNvSpPr txBox="1">
            <a:spLocks noGrp="1"/>
          </p:cNvSpPr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How is data ingested?</a:t>
            </a:r>
            <a:br>
              <a:rPr lang="en-US" sz="2800">
                <a:latin typeface="Arial"/>
                <a:ea typeface="Arial"/>
                <a:cs typeface="Arial"/>
                <a:sym typeface="Arial"/>
              </a:rPr>
            </a:br>
            <a:r>
              <a:rPr lang="en-US" sz="3300"/>
              <a:t>Physical View</a:t>
            </a:r>
            <a:endParaRPr/>
          </a:p>
        </p:txBody>
      </p:sp>
      <p:pic>
        <p:nvPicPr>
          <p:cNvPr id="421" name="Google Shape;421;p31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2948" y="1630680"/>
            <a:ext cx="2247834" cy="2094617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1"/>
          <p:cNvSpPr/>
          <p:nvPr/>
        </p:nvSpPr>
        <p:spPr>
          <a:xfrm>
            <a:off x="4199808" y="2222453"/>
            <a:ext cx="2387673" cy="1666279"/>
          </a:xfrm>
          <a:custGeom>
            <a:avLst/>
            <a:gdLst/>
            <a:ahLst/>
            <a:cxnLst/>
            <a:rect l="l" t="t" r="r" b="b"/>
            <a:pathLst>
              <a:path w="19370" h="20807" extrusionOk="0">
                <a:moveTo>
                  <a:pt x="1871" y="3182"/>
                </a:moveTo>
                <a:cubicBezTo>
                  <a:pt x="105" y="5458"/>
                  <a:pt x="-1105" y="16185"/>
                  <a:pt x="1524" y="18820"/>
                </a:cubicBezTo>
                <a:cubicBezTo>
                  <a:pt x="4153" y="21455"/>
                  <a:pt x="14795" y="21427"/>
                  <a:pt x="17645" y="18991"/>
                </a:cubicBezTo>
                <a:cubicBezTo>
                  <a:pt x="20495" y="16555"/>
                  <a:pt x="19054" y="7369"/>
                  <a:pt x="18624" y="4206"/>
                </a:cubicBezTo>
                <a:cubicBezTo>
                  <a:pt x="18194" y="1043"/>
                  <a:pt x="16150" y="-145"/>
                  <a:pt x="15065" y="14"/>
                </a:cubicBezTo>
                <a:cubicBezTo>
                  <a:pt x="13981" y="174"/>
                  <a:pt x="14316" y="4634"/>
                  <a:pt x="12117" y="5162"/>
                </a:cubicBezTo>
                <a:cubicBezTo>
                  <a:pt x="9918" y="5690"/>
                  <a:pt x="3636" y="905"/>
                  <a:pt x="1871" y="3182"/>
                </a:cubicBezTo>
                <a:close/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An example of Line Protocol</a:t>
            </a:r>
            <a:endParaRPr/>
          </a:p>
        </p:txBody>
      </p:sp>
      <p:sp>
        <p:nvSpPr>
          <p:cNvPr id="429" name="Google Shape;429;p32"/>
          <p:cNvSpPr txBox="1"/>
          <p:nvPr/>
        </p:nvSpPr>
        <p:spPr>
          <a:xfrm>
            <a:off x="102800" y="2295791"/>
            <a:ext cx="8972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,host=ovenA,num=1,region=west temp=301,hum=23 1492214400000000000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2"/>
          <p:cNvSpPr txBox="1"/>
          <p:nvPr/>
        </p:nvSpPr>
        <p:spPr>
          <a:xfrm>
            <a:off x="621241" y="3451888"/>
            <a:ext cx="1779602" cy="32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EC5D57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32" descr="Google Shape;46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576123" y="3011181"/>
            <a:ext cx="674624" cy="17171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An example of Line Protocol</a:t>
            </a:r>
            <a:endParaRPr/>
          </a:p>
        </p:txBody>
      </p:sp>
      <p:sp>
        <p:nvSpPr>
          <p:cNvPr id="438" name="Google Shape;438;p33"/>
          <p:cNvSpPr txBox="1"/>
          <p:nvPr/>
        </p:nvSpPr>
        <p:spPr>
          <a:xfrm>
            <a:off x="102800" y="2301000"/>
            <a:ext cx="8972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obs,</a:t>
            </a:r>
            <a:r>
              <a:rPr lang="en-US" sz="1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host=ovenA,num=1,region=west</a:t>
            </a:r>
            <a:r>
              <a:rPr lang="en-US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temp=301,hum=23 1492214400000000000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3"/>
          <p:cNvSpPr txBox="1"/>
          <p:nvPr/>
        </p:nvSpPr>
        <p:spPr>
          <a:xfrm>
            <a:off x="2219011" y="3777682"/>
            <a:ext cx="737835" cy="32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EC5D57"/>
                </a:solidFill>
                <a:latin typeface="Arial"/>
                <a:ea typeface="Arial"/>
                <a:cs typeface="Arial"/>
                <a:sym typeface="Arial"/>
              </a:rPr>
              <a:t>Tags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33" descr="Google Shape;46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981419" y="3175944"/>
            <a:ext cx="1071747" cy="17171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An example of Line Protocol</a:t>
            </a:r>
            <a:endParaRPr/>
          </a:p>
        </p:txBody>
      </p:sp>
      <p:sp>
        <p:nvSpPr>
          <p:cNvPr id="447" name="Google Shape;447;p34"/>
          <p:cNvSpPr txBox="1"/>
          <p:nvPr/>
        </p:nvSpPr>
        <p:spPr>
          <a:xfrm>
            <a:off x="102800" y="2301000"/>
            <a:ext cx="8972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obs,</a:t>
            </a:r>
            <a:r>
              <a:rPr lang="en-US" sz="1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host=ovenA,num=1,region=west</a:t>
            </a:r>
            <a:r>
              <a:rPr lang="en-US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temp=301,hum=23 1492214400000000000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4"/>
          <p:cNvSpPr txBox="1"/>
          <p:nvPr/>
        </p:nvSpPr>
        <p:spPr>
          <a:xfrm>
            <a:off x="2219011" y="3777682"/>
            <a:ext cx="737835" cy="32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EC5D57"/>
                </a:solidFill>
                <a:latin typeface="Arial"/>
                <a:ea typeface="Arial"/>
                <a:cs typeface="Arial"/>
                <a:sym typeface="Arial"/>
              </a:rPr>
              <a:t>Tags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34" descr="Google Shape;46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981419" y="3175944"/>
            <a:ext cx="1071747" cy="17171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4"/>
          <p:cNvSpPr txBox="1"/>
          <p:nvPr/>
        </p:nvSpPr>
        <p:spPr>
          <a:xfrm>
            <a:off x="3647239" y="1809674"/>
            <a:ext cx="124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whitespace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4"/>
          <p:cNvSpPr/>
          <p:nvPr/>
        </p:nvSpPr>
        <p:spPr>
          <a:xfrm flipH="1">
            <a:off x="4109636" y="2160330"/>
            <a:ext cx="323028" cy="2461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00"/>
          </a:solidFill>
          <a:ln w="127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34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An example of Line Protocol</a:t>
            </a:r>
            <a:endParaRPr/>
          </a:p>
        </p:txBody>
      </p:sp>
      <p:sp>
        <p:nvSpPr>
          <p:cNvPr id="458" name="Google Shape;458;p35"/>
          <p:cNvSpPr txBox="1"/>
          <p:nvPr/>
        </p:nvSpPr>
        <p:spPr>
          <a:xfrm>
            <a:off x="102800" y="2301000"/>
            <a:ext cx="8972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obs,host=ovenA,num=1,region=west </a:t>
            </a:r>
            <a:r>
              <a:rPr lang="en-US" sz="1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temp=301,hum=23</a:t>
            </a:r>
            <a:r>
              <a:rPr lang="en-US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1492214400000000000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5"/>
          <p:cNvSpPr txBox="1"/>
          <p:nvPr/>
        </p:nvSpPr>
        <p:spPr>
          <a:xfrm>
            <a:off x="4878771" y="3404966"/>
            <a:ext cx="811943" cy="32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EC5D57"/>
                </a:solidFill>
                <a:latin typeface="Arial"/>
                <a:ea typeface="Arial"/>
                <a:cs typeface="Arial"/>
                <a:sym typeface="Arial"/>
              </a:rPr>
              <a:t>Fields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p35" descr="Google Shape;47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947432" y="2976652"/>
            <a:ext cx="674623" cy="17171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An example of Line Protocol</a:t>
            </a:r>
            <a:endParaRPr/>
          </a:p>
        </p:txBody>
      </p:sp>
      <p:sp>
        <p:nvSpPr>
          <p:cNvPr id="467" name="Google Shape;467;p36"/>
          <p:cNvSpPr txBox="1"/>
          <p:nvPr/>
        </p:nvSpPr>
        <p:spPr>
          <a:xfrm>
            <a:off x="102800" y="2301000"/>
            <a:ext cx="8972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obs,host=ovenA,num=1,region=west </a:t>
            </a:r>
            <a:r>
              <a:rPr lang="en-US" sz="1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temp=301,hum=23</a:t>
            </a:r>
            <a:r>
              <a:rPr lang="en-US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1492214400000000000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p36" descr="Google Shape;47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947432" y="2976652"/>
            <a:ext cx="674623" cy="17171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6"/>
          <p:cNvSpPr txBox="1"/>
          <p:nvPr/>
        </p:nvSpPr>
        <p:spPr>
          <a:xfrm>
            <a:off x="5559364" y="1752145"/>
            <a:ext cx="124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whitespace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6"/>
          <p:cNvSpPr/>
          <p:nvPr/>
        </p:nvSpPr>
        <p:spPr>
          <a:xfrm flipH="1">
            <a:off x="6021749" y="2102802"/>
            <a:ext cx="323028" cy="2461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00"/>
          </a:solidFill>
          <a:ln w="127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6"/>
          <p:cNvSpPr txBox="1"/>
          <p:nvPr/>
        </p:nvSpPr>
        <p:spPr>
          <a:xfrm>
            <a:off x="4878771" y="3404966"/>
            <a:ext cx="811943" cy="32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EC5D57"/>
                </a:solidFill>
                <a:latin typeface="Arial"/>
                <a:ea typeface="Arial"/>
                <a:cs typeface="Arial"/>
                <a:sym typeface="Arial"/>
              </a:rPr>
              <a:t>Fields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An example of Line Protocol</a:t>
            </a:r>
            <a:endParaRPr/>
          </a:p>
        </p:txBody>
      </p:sp>
      <p:sp>
        <p:nvSpPr>
          <p:cNvPr id="478" name="Google Shape;478;p37"/>
          <p:cNvSpPr txBox="1"/>
          <p:nvPr/>
        </p:nvSpPr>
        <p:spPr>
          <a:xfrm>
            <a:off x="102800" y="2301000"/>
            <a:ext cx="8972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obs,host=ovenA,num=1,region=west temp=301,hum=23 </a:t>
            </a:r>
            <a:r>
              <a:rPr lang="en-US" sz="1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1492214400000000000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7"/>
          <p:cNvSpPr txBox="1"/>
          <p:nvPr/>
        </p:nvSpPr>
        <p:spPr>
          <a:xfrm>
            <a:off x="6694096" y="3474817"/>
            <a:ext cx="1527001" cy="32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EC5D57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Google Shape;480;p37" descr="Google Shape;485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7120270" y="2982241"/>
            <a:ext cx="674624" cy="17171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7"/>
          <p:cNvSpPr txBox="1"/>
          <p:nvPr/>
        </p:nvSpPr>
        <p:spPr>
          <a:xfrm>
            <a:off x="102800" y="4396506"/>
            <a:ext cx="6994213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Reference: </a:t>
            </a:r>
            <a:r>
              <a:rPr lang="en-US" sz="1100" b="0" i="0" u="sng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https://v2.docs.influxdata.com/v2.0/reference/line-protocol/</a:t>
            </a: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/>
          <p:nvPr/>
        </p:nvSpPr>
        <p:spPr>
          <a:xfrm>
            <a:off x="1512802" y="2695591"/>
            <a:ext cx="1061700" cy="1492800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38"/>
          <p:cNvSpPr/>
          <p:nvPr/>
        </p:nvSpPr>
        <p:spPr>
          <a:xfrm>
            <a:off x="2709680" y="2691100"/>
            <a:ext cx="1061700" cy="1492800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8"/>
          <p:cNvSpPr txBox="1">
            <a:spLocks noGrp="1"/>
          </p:cNvSpPr>
          <p:nvPr>
            <p:ph type="title"/>
          </p:nvPr>
        </p:nvSpPr>
        <p:spPr>
          <a:xfrm>
            <a:off x="463540" y="4572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Bucket physical view</a:t>
            </a:r>
            <a:endParaRPr/>
          </a:p>
        </p:txBody>
      </p:sp>
      <p:sp>
        <p:nvSpPr>
          <p:cNvPr id="490" name="Google Shape;490;p38"/>
          <p:cNvSpPr txBox="1">
            <a:spLocks noGrp="1"/>
          </p:cNvSpPr>
          <p:nvPr>
            <p:ph type="body" idx="4294967295"/>
          </p:nvPr>
        </p:nvSpPr>
        <p:spPr>
          <a:xfrm>
            <a:off x="255782" y="1048431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Columnar Data Stores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Best for column selection and aggregation thanks to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Disk + Memory locality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Cache locality</a:t>
            </a:r>
            <a:endParaRPr/>
          </a:p>
        </p:txBody>
      </p:sp>
      <p:sp>
        <p:nvSpPr>
          <p:cNvPr id="491" name="Google Shape;491;p38"/>
          <p:cNvSpPr/>
          <p:nvPr/>
        </p:nvSpPr>
        <p:spPr>
          <a:xfrm>
            <a:off x="315922" y="2688040"/>
            <a:ext cx="1061700" cy="1492800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38"/>
          <p:cNvSpPr/>
          <p:nvPr/>
        </p:nvSpPr>
        <p:spPr>
          <a:xfrm>
            <a:off x="6300318" y="2688040"/>
            <a:ext cx="1061700" cy="1492800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8"/>
          <p:cNvSpPr/>
          <p:nvPr/>
        </p:nvSpPr>
        <p:spPr>
          <a:xfrm>
            <a:off x="5103438" y="2688040"/>
            <a:ext cx="1061700" cy="1492800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38"/>
          <p:cNvSpPr/>
          <p:nvPr/>
        </p:nvSpPr>
        <p:spPr>
          <a:xfrm>
            <a:off x="3906559" y="2688040"/>
            <a:ext cx="1061700" cy="1492800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38"/>
          <p:cNvSpPr txBox="1"/>
          <p:nvPr/>
        </p:nvSpPr>
        <p:spPr>
          <a:xfrm>
            <a:off x="422973" y="3053094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1492…1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8"/>
          <p:cNvSpPr txBox="1"/>
          <p:nvPr/>
        </p:nvSpPr>
        <p:spPr>
          <a:xfrm>
            <a:off x="2726734" y="3053094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8"/>
          <p:cNvSpPr txBox="1"/>
          <p:nvPr/>
        </p:nvSpPr>
        <p:spPr>
          <a:xfrm>
            <a:off x="3944361" y="3061743"/>
            <a:ext cx="9456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8"/>
          <p:cNvSpPr txBox="1"/>
          <p:nvPr/>
        </p:nvSpPr>
        <p:spPr>
          <a:xfrm>
            <a:off x="6417235" y="3066088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8"/>
          <p:cNvSpPr txBox="1"/>
          <p:nvPr/>
        </p:nvSpPr>
        <p:spPr>
          <a:xfrm>
            <a:off x="411106" y="2670709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8"/>
          <p:cNvSpPr txBox="1"/>
          <p:nvPr/>
        </p:nvSpPr>
        <p:spPr>
          <a:xfrm>
            <a:off x="2714820" y="2670709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8"/>
          <p:cNvSpPr txBox="1"/>
          <p:nvPr/>
        </p:nvSpPr>
        <p:spPr>
          <a:xfrm>
            <a:off x="3995778" y="2679358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8"/>
          <p:cNvSpPr txBox="1"/>
          <p:nvPr/>
        </p:nvSpPr>
        <p:spPr>
          <a:xfrm>
            <a:off x="6405226" y="2683703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8"/>
          <p:cNvSpPr txBox="1"/>
          <p:nvPr/>
        </p:nvSpPr>
        <p:spPr>
          <a:xfrm>
            <a:off x="422814" y="3425194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1492…0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8"/>
          <p:cNvSpPr txBox="1"/>
          <p:nvPr/>
        </p:nvSpPr>
        <p:spPr>
          <a:xfrm>
            <a:off x="2726528" y="3433843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8"/>
          <p:cNvSpPr/>
          <p:nvPr/>
        </p:nvSpPr>
        <p:spPr>
          <a:xfrm>
            <a:off x="7497198" y="2691135"/>
            <a:ext cx="1061700" cy="1492800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38"/>
          <p:cNvSpPr txBox="1"/>
          <p:nvPr/>
        </p:nvSpPr>
        <p:spPr>
          <a:xfrm>
            <a:off x="3944108" y="3442494"/>
            <a:ext cx="9456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8"/>
          <p:cNvSpPr txBox="1"/>
          <p:nvPr/>
        </p:nvSpPr>
        <p:spPr>
          <a:xfrm>
            <a:off x="6416935" y="3446838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8"/>
          <p:cNvSpPr txBox="1"/>
          <p:nvPr/>
        </p:nvSpPr>
        <p:spPr>
          <a:xfrm>
            <a:off x="7634884" y="3070425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8"/>
          <p:cNvSpPr txBox="1"/>
          <p:nvPr/>
        </p:nvSpPr>
        <p:spPr>
          <a:xfrm>
            <a:off x="7622874" y="2688040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humidity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8"/>
          <p:cNvSpPr txBox="1"/>
          <p:nvPr/>
        </p:nvSpPr>
        <p:spPr>
          <a:xfrm>
            <a:off x="7634582" y="3451176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38"/>
          <p:cNvSpPr/>
          <p:nvPr/>
        </p:nvSpPr>
        <p:spPr>
          <a:xfrm>
            <a:off x="463498" y="3427419"/>
            <a:ext cx="7989300" cy="363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38"/>
          <p:cNvSpPr txBox="1"/>
          <p:nvPr/>
        </p:nvSpPr>
        <p:spPr>
          <a:xfrm>
            <a:off x="5140299" y="3061743"/>
            <a:ext cx="9456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8"/>
          <p:cNvSpPr txBox="1"/>
          <p:nvPr/>
        </p:nvSpPr>
        <p:spPr>
          <a:xfrm>
            <a:off x="5191716" y="2679358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8"/>
          <p:cNvSpPr txBox="1"/>
          <p:nvPr/>
        </p:nvSpPr>
        <p:spPr>
          <a:xfrm>
            <a:off x="5140047" y="3442494"/>
            <a:ext cx="9456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8"/>
          <p:cNvSpPr txBox="1"/>
          <p:nvPr/>
        </p:nvSpPr>
        <p:spPr>
          <a:xfrm>
            <a:off x="1645017" y="3800880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8"/>
          <p:cNvSpPr txBox="1"/>
          <p:nvPr/>
        </p:nvSpPr>
        <p:spPr>
          <a:xfrm>
            <a:off x="2726528" y="3809529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8"/>
          <p:cNvSpPr txBox="1"/>
          <p:nvPr/>
        </p:nvSpPr>
        <p:spPr>
          <a:xfrm>
            <a:off x="3944108" y="3818180"/>
            <a:ext cx="9456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8"/>
          <p:cNvSpPr txBox="1"/>
          <p:nvPr/>
        </p:nvSpPr>
        <p:spPr>
          <a:xfrm>
            <a:off x="6416935" y="3822524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8"/>
          <p:cNvSpPr txBox="1"/>
          <p:nvPr/>
        </p:nvSpPr>
        <p:spPr>
          <a:xfrm>
            <a:off x="7634582" y="3826862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8"/>
          <p:cNvSpPr txBox="1"/>
          <p:nvPr/>
        </p:nvSpPr>
        <p:spPr>
          <a:xfrm>
            <a:off x="5140047" y="3818180"/>
            <a:ext cx="9456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38"/>
          <p:cNvSpPr/>
          <p:nvPr/>
        </p:nvSpPr>
        <p:spPr>
          <a:xfrm rot="5400000">
            <a:off x="4313776" y="2556675"/>
            <a:ext cx="176040" cy="35163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190"/>
                  <a:pt x="10800" y="425"/>
                </a:cubicBezTo>
                <a:lnTo>
                  <a:pt x="10800" y="10375"/>
                </a:lnTo>
                <a:cubicBezTo>
                  <a:pt x="10800" y="10610"/>
                  <a:pt x="15635" y="10800"/>
                  <a:pt x="21600" y="10800"/>
                </a:cubicBezTo>
                <a:cubicBezTo>
                  <a:pt x="15635" y="10800"/>
                  <a:pt x="10800" y="10990"/>
                  <a:pt x="10800" y="11225"/>
                </a:cubicBezTo>
                <a:lnTo>
                  <a:pt x="10800" y="21175"/>
                </a:lnTo>
                <a:cubicBezTo>
                  <a:pt x="10800" y="21410"/>
                  <a:pt x="5965" y="21600"/>
                  <a:pt x="0" y="2160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38"/>
          <p:cNvSpPr txBox="1"/>
          <p:nvPr/>
        </p:nvSpPr>
        <p:spPr>
          <a:xfrm>
            <a:off x="4084452" y="4313089"/>
            <a:ext cx="536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tags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8"/>
          <p:cNvSpPr/>
          <p:nvPr/>
        </p:nvSpPr>
        <p:spPr>
          <a:xfrm rot="5400000">
            <a:off x="7336129" y="3154268"/>
            <a:ext cx="162648" cy="22826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271"/>
                  <a:pt x="10800" y="605"/>
                </a:cubicBezTo>
                <a:lnTo>
                  <a:pt x="10800" y="10195"/>
                </a:lnTo>
                <a:cubicBezTo>
                  <a:pt x="10800" y="10529"/>
                  <a:pt x="15635" y="10800"/>
                  <a:pt x="21600" y="10800"/>
                </a:cubicBezTo>
                <a:cubicBezTo>
                  <a:pt x="15635" y="10800"/>
                  <a:pt x="10800" y="11071"/>
                  <a:pt x="10800" y="11405"/>
                </a:cubicBezTo>
                <a:lnTo>
                  <a:pt x="10800" y="20995"/>
                </a:lnTo>
                <a:cubicBezTo>
                  <a:pt x="10800" y="21329"/>
                  <a:pt x="5965" y="21600"/>
                  <a:pt x="0" y="2160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38"/>
          <p:cNvSpPr txBox="1"/>
          <p:nvPr/>
        </p:nvSpPr>
        <p:spPr>
          <a:xfrm>
            <a:off x="7096009" y="4302455"/>
            <a:ext cx="637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fields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8"/>
          <p:cNvSpPr txBox="1"/>
          <p:nvPr/>
        </p:nvSpPr>
        <p:spPr>
          <a:xfrm>
            <a:off x="1652728" y="3060643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8"/>
          <p:cNvSpPr txBox="1"/>
          <p:nvPr/>
        </p:nvSpPr>
        <p:spPr>
          <a:xfrm>
            <a:off x="1640862" y="2678258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8"/>
          <p:cNvSpPr txBox="1"/>
          <p:nvPr/>
        </p:nvSpPr>
        <p:spPr>
          <a:xfrm>
            <a:off x="1652570" y="3432743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8"/>
          <p:cNvSpPr txBox="1"/>
          <p:nvPr/>
        </p:nvSpPr>
        <p:spPr>
          <a:xfrm>
            <a:off x="431696" y="3806900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8"/>
          <p:cNvSpPr txBox="1"/>
          <p:nvPr/>
        </p:nvSpPr>
        <p:spPr>
          <a:xfrm>
            <a:off x="361642" y="4301233"/>
            <a:ext cx="14514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_m = _measurement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3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39" descr="Google Shape;41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540" y="1244338"/>
            <a:ext cx="7945523" cy="340602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3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So, the line protocol representations of two metrics are …</a:t>
            </a:r>
            <a:endParaRPr/>
          </a:p>
        </p:txBody>
      </p:sp>
      <p:sp>
        <p:nvSpPr>
          <p:cNvPr id="537" name="Google Shape;537;p3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Lifecycle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5" descr="Picture 11"/>
          <p:cNvPicPr preferRelativeResize="0"/>
          <p:nvPr/>
        </p:nvPicPr>
        <p:blipFill rotWithShape="1">
          <a:blip r:embed="rId3">
            <a:alphaModFix/>
          </a:blip>
          <a:srcRect l="37866" t="20092" r="21656"/>
          <a:stretch/>
        </p:blipFill>
        <p:spPr>
          <a:xfrm rot="-5400000">
            <a:off x="3307034" y="-1527443"/>
            <a:ext cx="3025213" cy="87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70" descr="Google Shape;41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540" y="1244338"/>
            <a:ext cx="7945523" cy="340602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So, the line protocol representations of two metrics are …</a:t>
            </a:r>
            <a:endParaRPr/>
          </a:p>
        </p:txBody>
      </p:sp>
      <p:sp>
        <p:nvSpPr>
          <p:cNvPr id="544" name="Google Shape;544;p70"/>
          <p:cNvSpPr/>
          <p:nvPr/>
        </p:nvSpPr>
        <p:spPr>
          <a:xfrm>
            <a:off x="1392864" y="1541721"/>
            <a:ext cx="357663" cy="329611"/>
          </a:xfrm>
          <a:prstGeom prst="ellipse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7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71" descr="Google Shape;41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540" y="1244338"/>
            <a:ext cx="7945523" cy="340602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7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So, the line protocol representations of two metrics are …</a:t>
            </a:r>
            <a:endParaRPr/>
          </a:p>
        </p:txBody>
      </p:sp>
      <p:sp>
        <p:nvSpPr>
          <p:cNvPr id="552" name="Google Shape;552;p71"/>
          <p:cNvSpPr/>
          <p:nvPr/>
        </p:nvSpPr>
        <p:spPr>
          <a:xfrm>
            <a:off x="1392864" y="1541721"/>
            <a:ext cx="357663" cy="329611"/>
          </a:xfrm>
          <a:prstGeom prst="ellipse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71"/>
          <p:cNvSpPr/>
          <p:nvPr/>
        </p:nvSpPr>
        <p:spPr>
          <a:xfrm>
            <a:off x="1924605" y="1572598"/>
            <a:ext cx="4990546" cy="301109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stock_price,ticker=A price=170 1465839830100400200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7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72" descr="Google Shape;41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540" y="1244338"/>
            <a:ext cx="7945523" cy="340602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7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So, the line protocol representations of two metrics are …</a:t>
            </a:r>
            <a:endParaRPr/>
          </a:p>
        </p:txBody>
      </p:sp>
      <p:sp>
        <p:nvSpPr>
          <p:cNvPr id="561" name="Google Shape;561;p72"/>
          <p:cNvSpPr/>
          <p:nvPr/>
        </p:nvSpPr>
        <p:spPr>
          <a:xfrm>
            <a:off x="1392864" y="1541721"/>
            <a:ext cx="357663" cy="329611"/>
          </a:xfrm>
          <a:prstGeom prst="ellipse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72"/>
          <p:cNvSpPr/>
          <p:nvPr/>
        </p:nvSpPr>
        <p:spPr>
          <a:xfrm>
            <a:off x="1924605" y="1572598"/>
            <a:ext cx="4990546" cy="301109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stock_price,ticker=A price=170 1465839830100400200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72"/>
          <p:cNvSpPr/>
          <p:nvPr/>
        </p:nvSpPr>
        <p:spPr>
          <a:xfrm>
            <a:off x="4768298" y="3523703"/>
            <a:ext cx="357663" cy="329611"/>
          </a:xfrm>
          <a:prstGeom prst="ellipse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7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73" descr="Google Shape;41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540" y="1244338"/>
            <a:ext cx="7945523" cy="340602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7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So, the line protocol representations of two metrics are …</a:t>
            </a:r>
            <a:endParaRPr/>
          </a:p>
        </p:txBody>
      </p:sp>
      <p:sp>
        <p:nvSpPr>
          <p:cNvPr id="571" name="Google Shape;571;p73"/>
          <p:cNvSpPr/>
          <p:nvPr/>
        </p:nvSpPr>
        <p:spPr>
          <a:xfrm>
            <a:off x="1392864" y="1541721"/>
            <a:ext cx="357663" cy="329611"/>
          </a:xfrm>
          <a:prstGeom prst="ellipse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73"/>
          <p:cNvSpPr/>
          <p:nvPr/>
        </p:nvSpPr>
        <p:spPr>
          <a:xfrm>
            <a:off x="1924605" y="1572598"/>
            <a:ext cx="4990546" cy="301109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stock_price,ticker=A price=170 1465839830100400200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/>
          <p:nvPr/>
        </p:nvSpPr>
        <p:spPr>
          <a:xfrm>
            <a:off x="4768298" y="3523703"/>
            <a:ext cx="357663" cy="329611"/>
          </a:xfrm>
          <a:prstGeom prst="ellipse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73"/>
          <p:cNvSpPr/>
          <p:nvPr/>
        </p:nvSpPr>
        <p:spPr>
          <a:xfrm>
            <a:off x="2877367" y="3077004"/>
            <a:ext cx="5026309" cy="301108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stock_price,ticker=</a:t>
            </a:r>
            <a:r>
              <a:rPr lang="en-US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AA</a:t>
            </a:r>
            <a:r>
              <a:rPr lang="en-US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price=</a:t>
            </a:r>
            <a:r>
              <a:rPr lang="en-US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42</a:t>
            </a:r>
            <a:r>
              <a:rPr lang="en-US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1465839840100400200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7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0"/>
          <p:cNvSpPr txBox="1">
            <a:spLocks noGrp="1"/>
          </p:cNvSpPr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How is data 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automatically 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ingested?</a:t>
            </a:r>
            <a:endParaRPr/>
          </a:p>
        </p:txBody>
      </p:sp>
      <p:pic>
        <p:nvPicPr>
          <p:cNvPr id="581" name="Google Shape;581;p40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8904" y="1554480"/>
            <a:ext cx="2247834" cy="2094617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40"/>
          <p:cNvSpPr/>
          <p:nvPr/>
        </p:nvSpPr>
        <p:spPr>
          <a:xfrm>
            <a:off x="5164605" y="2498650"/>
            <a:ext cx="430474" cy="430308"/>
          </a:xfrm>
          <a:custGeom>
            <a:avLst/>
            <a:gdLst/>
            <a:ahLst/>
            <a:cxnLst/>
            <a:rect l="l" t="t" r="r" b="b"/>
            <a:pathLst>
              <a:path w="20739" h="21064" extrusionOk="0">
                <a:moveTo>
                  <a:pt x="6683" y="0"/>
                </a:moveTo>
                <a:cubicBezTo>
                  <a:pt x="3182" y="4814"/>
                  <a:pt x="-318" y="9629"/>
                  <a:pt x="23" y="13012"/>
                </a:cubicBezTo>
                <a:cubicBezTo>
                  <a:pt x="365" y="16395"/>
                  <a:pt x="5488" y="19258"/>
                  <a:pt x="8732" y="20299"/>
                </a:cubicBezTo>
                <a:cubicBezTo>
                  <a:pt x="11976" y="21340"/>
                  <a:pt x="17696" y="21600"/>
                  <a:pt x="19489" y="19258"/>
                </a:cubicBezTo>
                <a:cubicBezTo>
                  <a:pt x="21282" y="16916"/>
                  <a:pt x="21026" y="9369"/>
                  <a:pt x="19489" y="6246"/>
                </a:cubicBezTo>
                <a:cubicBezTo>
                  <a:pt x="17952" y="3123"/>
                  <a:pt x="14110" y="1822"/>
                  <a:pt x="10269" y="521"/>
                </a:cubicBez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4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Telegraf</a:t>
            </a:r>
            <a:endParaRPr sz="21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1"/>
          <p:cNvSpPr txBox="1">
            <a:spLocks noGrp="1"/>
          </p:cNvSpPr>
          <p:nvPr>
            <p:ph type="body" idx="4294967295"/>
          </p:nvPr>
        </p:nvSpPr>
        <p:spPr>
          <a:xfrm>
            <a:off x="420900" y="12446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Telegraf is a data collection agent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It is based on a Plug and Play architecture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It offers a variety of input plugins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It can be configured from the InfluxDB </a:t>
            </a:r>
            <a:br>
              <a:rPr lang="en-US"/>
            </a:br>
            <a:r>
              <a:rPr lang="en-US"/>
              <a:t>cloud UI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US" sz="1600"/>
              <a:t>Download and install: </a:t>
            </a:r>
            <a:br>
              <a:rPr lang="en-US" sz="2000"/>
            </a:br>
            <a:r>
              <a:rPr lang="en-US" sz="1400" u="sng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https://docs.influxdata.com/telegraf/latest/introduction/installation</a:t>
            </a:r>
            <a:r>
              <a:rPr lang="en-US" sz="1800" u="sng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800"/>
              <a:t> </a:t>
            </a:r>
            <a:endParaRPr/>
          </a:p>
        </p:txBody>
      </p:sp>
      <p:pic>
        <p:nvPicPr>
          <p:cNvPr id="590" name="Google Shape;590;p41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5794" y="1020722"/>
            <a:ext cx="2226096" cy="3083443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Positioning Telegraf in the ingestion pipeline</a:t>
            </a:r>
            <a:endParaRPr/>
          </a:p>
        </p:txBody>
      </p:sp>
      <p:pic>
        <p:nvPicPr>
          <p:cNvPr id="597" name="Google Shape;597;p42" descr="Picture 5"/>
          <p:cNvPicPr preferRelativeResize="0"/>
          <p:nvPr/>
        </p:nvPicPr>
        <p:blipFill rotWithShape="1">
          <a:blip r:embed="rId3">
            <a:alphaModFix/>
          </a:blip>
          <a:srcRect l="37866" t="20094" r="21656" b="52659"/>
          <a:stretch/>
        </p:blipFill>
        <p:spPr>
          <a:xfrm rot="-5400000">
            <a:off x="2956238" y="1760692"/>
            <a:ext cx="3025213" cy="2970777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2"/>
          <p:cNvSpPr txBox="1"/>
          <p:nvPr/>
        </p:nvSpPr>
        <p:spPr>
          <a:xfrm>
            <a:off x="5085551" y="1183865"/>
            <a:ext cx="1737361" cy="35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Telegraf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2"/>
          <p:cNvSpPr/>
          <p:nvPr/>
        </p:nvSpPr>
        <p:spPr>
          <a:xfrm>
            <a:off x="4663428" y="1541992"/>
            <a:ext cx="1041992" cy="1201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cubicBezTo>
                  <a:pt x="15061" y="160"/>
                  <a:pt x="8522" y="321"/>
                  <a:pt x="8376" y="810"/>
                </a:cubicBezTo>
                <a:cubicBezTo>
                  <a:pt x="8229" y="1299"/>
                  <a:pt x="20094" y="2379"/>
                  <a:pt x="20718" y="2936"/>
                </a:cubicBezTo>
                <a:cubicBezTo>
                  <a:pt x="21343" y="3492"/>
                  <a:pt x="15576" y="1040"/>
                  <a:pt x="12122" y="4151"/>
                </a:cubicBezTo>
                <a:cubicBezTo>
                  <a:pt x="8669" y="7261"/>
                  <a:pt x="92" y="15020"/>
                  <a:pt x="0" y="21600"/>
                </a:cubicBezTo>
              </a:path>
            </a:pathLst>
          </a:custGeom>
          <a:noFill/>
          <a:ln w="12700" cap="flat" cmpd="sng">
            <a:solidFill>
              <a:srgbClr val="FFFFFF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4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3"/>
          <p:cNvSpPr txBox="1">
            <a:spLocks noGrp="1"/>
          </p:cNvSpPr>
          <p:nvPr>
            <p:ph type="body" idx="4294967295"/>
          </p:nvPr>
        </p:nvSpPr>
        <p:spPr>
          <a:xfrm>
            <a:off x="395675" y="12530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Provide the correct relationship — 1:1, 1:N, N:1, or N:N  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? measurement  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? tag (key-value pair) 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? field key  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? field key to ? field value  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? timestamp 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&lt;measurement,tag,field key,timestamp&gt;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to ? value </a:t>
            </a:r>
            <a:endParaRPr/>
          </a:p>
        </p:txBody>
      </p:sp>
      <p:sp>
        <p:nvSpPr>
          <p:cNvPr id="606" name="Google Shape;606;p4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sp>
        <p:nvSpPr>
          <p:cNvPr id="607" name="Google Shape;607;p4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4"/>
          <p:cNvSpPr txBox="1">
            <a:spLocks noGrp="1"/>
          </p:cNvSpPr>
          <p:nvPr>
            <p:ph type="body" idx="4294967295"/>
          </p:nvPr>
        </p:nvSpPr>
        <p:spPr>
          <a:xfrm>
            <a:off x="395675" y="12530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Provide the correct relationship — 1:1, 1:N, N:1, or N:N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measurement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? tag (key-value pair)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? field key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? field key to ? field value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? timestamp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measurement,tag,field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key,timestamp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to ? value </a:t>
            </a:r>
            <a:endParaRPr dirty="0"/>
          </a:p>
        </p:txBody>
      </p:sp>
      <p:sp>
        <p:nvSpPr>
          <p:cNvPr id="613" name="Google Shape;613;p74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sp>
        <p:nvSpPr>
          <p:cNvPr id="614" name="Google Shape;614;p74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5"/>
          <p:cNvSpPr txBox="1">
            <a:spLocks noGrp="1"/>
          </p:cNvSpPr>
          <p:nvPr>
            <p:ph type="body" idx="4294967295"/>
          </p:nvPr>
        </p:nvSpPr>
        <p:spPr>
          <a:xfrm>
            <a:off x="395675" y="12530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Provide the correct relationship — 1:1, 1:N, N:1, or N:N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measurement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tag (key-value pair)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? field key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? field key to ? field value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? timestamp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measurement,tag,field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key,timestamp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to ? value </a:t>
            </a:r>
            <a:endParaRPr dirty="0"/>
          </a:p>
        </p:txBody>
      </p:sp>
      <p:sp>
        <p:nvSpPr>
          <p:cNvPr id="620" name="Google Shape;620;p7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sp>
        <p:nvSpPr>
          <p:cNvPr id="621" name="Google Shape;621;p7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 txBox="1">
            <a:spLocks noGrp="1"/>
          </p:cNvSpPr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What’s a time series?</a:t>
            </a:r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6"/>
          <p:cNvSpPr txBox="1">
            <a:spLocks noGrp="1"/>
          </p:cNvSpPr>
          <p:nvPr>
            <p:ph type="body" idx="4294967295"/>
          </p:nvPr>
        </p:nvSpPr>
        <p:spPr>
          <a:xfrm>
            <a:off x="395675" y="12530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Provide the correct relationship — 1:1, 1:N, N:1, or N:N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measurement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tag (key-value pair)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field key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? field key to ? field value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? timestamp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measurement,tag,field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key,timestamp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to ? value </a:t>
            </a:r>
            <a:endParaRPr dirty="0"/>
          </a:p>
        </p:txBody>
      </p:sp>
      <p:sp>
        <p:nvSpPr>
          <p:cNvPr id="627" name="Google Shape;627;p7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sp>
        <p:nvSpPr>
          <p:cNvPr id="628" name="Google Shape;628;p76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7"/>
          <p:cNvSpPr txBox="1">
            <a:spLocks noGrp="1"/>
          </p:cNvSpPr>
          <p:nvPr>
            <p:ph type="body" idx="4294967295"/>
          </p:nvPr>
        </p:nvSpPr>
        <p:spPr>
          <a:xfrm>
            <a:off x="395675" y="12530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Provide the correct relationship — 1:1, 1:N, N:1, or N:N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measurement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tag (key-value pair)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field key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field key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field value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? timestamp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measurement,tag,field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key,timestamp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to ? value </a:t>
            </a:r>
            <a:endParaRPr dirty="0"/>
          </a:p>
        </p:txBody>
      </p:sp>
      <p:sp>
        <p:nvSpPr>
          <p:cNvPr id="634" name="Google Shape;634;p7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sp>
        <p:nvSpPr>
          <p:cNvPr id="635" name="Google Shape;635;p7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8"/>
          <p:cNvSpPr txBox="1">
            <a:spLocks noGrp="1"/>
          </p:cNvSpPr>
          <p:nvPr>
            <p:ph type="body" idx="4294967295"/>
          </p:nvPr>
        </p:nvSpPr>
        <p:spPr>
          <a:xfrm>
            <a:off x="395675" y="12530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Provide the correct relationship — 1:1, 1:N, N:1, or N:N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measurement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tag (key-value pair)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field key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field key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field value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timestamp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measurement,tag,field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key,timestamp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to ? value </a:t>
            </a:r>
            <a:endParaRPr dirty="0"/>
          </a:p>
        </p:txBody>
      </p:sp>
      <p:sp>
        <p:nvSpPr>
          <p:cNvPr id="641" name="Google Shape;641;p7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sp>
        <p:nvSpPr>
          <p:cNvPr id="642" name="Google Shape;642;p78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f6de30bf24_0_0"/>
          <p:cNvSpPr txBox="1">
            <a:spLocks noGrp="1"/>
          </p:cNvSpPr>
          <p:nvPr>
            <p:ph type="body" idx="4294967295"/>
          </p:nvPr>
        </p:nvSpPr>
        <p:spPr>
          <a:xfrm>
            <a:off x="395675" y="12530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Provide the correct relationship — 1:1, 1:N, N:1, or N:N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measurement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tag (key-value pair)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field key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field key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field value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timestamp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measurement,tag,field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key,timestamp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value </a:t>
            </a:r>
            <a:endParaRPr dirty="0"/>
          </a:p>
        </p:txBody>
      </p:sp>
      <p:sp>
        <p:nvSpPr>
          <p:cNvPr id="648" name="Google Shape;648;gf6de30bf24_0_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sp>
        <p:nvSpPr>
          <p:cNvPr id="649" name="Google Shape;649;gf6de30bf24_0_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Let’s get dirty!</a:t>
            </a:r>
            <a:endParaRPr/>
          </a:p>
        </p:txBody>
      </p:sp>
      <p:pic>
        <p:nvPicPr>
          <p:cNvPr id="655" name="Google Shape;655;p45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579" y="1194847"/>
            <a:ext cx="8676001" cy="34808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6" name="Google Shape;656;p45"/>
          <p:cNvGrpSpPr/>
          <p:nvPr/>
        </p:nvGrpSpPr>
        <p:grpSpPr>
          <a:xfrm>
            <a:off x="8001179" y="3798444"/>
            <a:ext cx="914401" cy="914401"/>
            <a:chOff x="0" y="0"/>
            <a:chExt cx="914400" cy="914400"/>
          </a:xfrm>
        </p:grpSpPr>
        <p:sp>
          <p:nvSpPr>
            <p:cNvPr id="657" name="Google Shape;657;p45"/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rgbClr val="20202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45"/>
            <p:cNvSpPr txBox="1"/>
            <p:nvPr/>
          </p:nvSpPr>
          <p:spPr>
            <a:xfrm>
              <a:off x="45719" y="28997"/>
              <a:ext cx="822962" cy="856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5400"/>
                <a:buFont typeface="Arial"/>
                <a:buNone/>
              </a:pPr>
              <a:r>
                <a:rPr lang="en-US" sz="54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9" name="Google Shape;659;p4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6"/>
          <p:cNvSpPr txBox="1"/>
          <p:nvPr/>
        </p:nvSpPr>
        <p:spPr>
          <a:xfrm>
            <a:off x="497840" y="1230716"/>
            <a:ext cx="8139748" cy="317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Sensors observe</a:t>
            </a:r>
            <a:endParaRPr sz="21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temperature (C°)</a:t>
            </a:r>
            <a:endParaRPr sz="21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relative humidity (%)</a:t>
            </a:r>
            <a:endParaRPr sz="21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the two ovens</a:t>
            </a:r>
            <a:endParaRPr sz="21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Learning Goals</a:t>
            </a:r>
            <a:endParaRPr sz="21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Line protocol</a:t>
            </a:r>
            <a:b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usage</a:t>
            </a:r>
            <a:endParaRPr sz="21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First query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46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Use Case: Continuous Linear Pizza Oven</a:t>
            </a:r>
            <a:endParaRPr/>
          </a:p>
        </p:txBody>
      </p:sp>
      <p:sp>
        <p:nvSpPr>
          <p:cNvPr id="666" name="Google Shape;666;p4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pic>
        <p:nvPicPr>
          <p:cNvPr id="667" name="Google Shape;66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938" y="-116800"/>
            <a:ext cx="74913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Task 1</a:t>
            </a:r>
            <a:endParaRPr/>
          </a:p>
        </p:txBody>
      </p:sp>
      <p:sp>
        <p:nvSpPr>
          <p:cNvPr id="673" name="Google Shape;673;p47"/>
          <p:cNvSpPr txBox="1">
            <a:spLocks noGrp="1"/>
          </p:cNvSpPr>
          <p:nvPr>
            <p:ph type="body" idx="4294967295"/>
          </p:nvPr>
        </p:nvSpPr>
        <p:spPr>
          <a:xfrm>
            <a:off x="567267" y="1270001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marR="0" lvl="0" indent="79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the following data representing the temperature and the humidity observations, from both sensors, over time.</a:t>
            </a:r>
            <a:endParaRPr/>
          </a:p>
        </p:txBody>
      </p:sp>
      <p:graphicFrame>
        <p:nvGraphicFramePr>
          <p:cNvPr id="674" name="Google Shape;674;p47"/>
          <p:cNvGraphicFramePr/>
          <p:nvPr>
            <p:extLst>
              <p:ext uri="{D42A27DB-BD31-4B8C-83A1-F6EECF244321}">
                <p14:modId xmlns:p14="http://schemas.microsoft.com/office/powerpoint/2010/main" val="817214627"/>
              </p:ext>
            </p:extLst>
          </p:nvPr>
        </p:nvGraphicFramePr>
        <p:xfrm>
          <a:off x="567267" y="2256366"/>
          <a:ext cx="7899400" cy="2129375"/>
        </p:xfrm>
        <a:graphic>
          <a:graphicData uri="http://schemas.openxmlformats.org/drawingml/2006/table">
            <a:tbl>
              <a:tblPr>
                <a:noFill/>
                <a:tableStyleId>{03EA9DCB-A49E-463B-AC8F-AC43ED2A6C7C}</a:tableStyleId>
              </a:tblPr>
              <a:tblGrid>
                <a:gridCol w="151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</a:rPr>
                        <a:t>component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</a:rPr>
                        <a:t>sensor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</a:rPr>
                        <a:t>temperature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</a:rPr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</a:rPr>
                        <a:t>ts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</a:rPr>
                        <a:t>iot-oven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</a:rPr>
                        <a:t>S1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</a:rPr>
                        <a:t>290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</a:rPr>
                        <a:t>30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dirty="0">
                          <a:solidFill>
                            <a:srgbClr val="FFFFFF"/>
                          </a:solidFill>
                        </a:rPr>
                        <a:t>1636372800000000000</a:t>
                      </a:r>
                      <a:endParaRPr sz="1400" u="none" strike="noStrike" cap="none" dirty="0"/>
                    </a:p>
                  </a:txBody>
                  <a:tcPr marL="45725" marR="45725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</a:rPr>
                        <a:t>iot-oven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</a:rPr>
                        <a:t>S2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</a:rPr>
                        <a:t>105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</a:rPr>
                        <a:t>55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dirty="0">
                          <a:solidFill>
                            <a:srgbClr val="FFFFFF"/>
                          </a:solidFill>
                        </a:rPr>
                        <a:t>1636372815000000000</a:t>
                      </a:r>
                      <a:endParaRPr sz="1400" u="none" strike="noStrike" cap="none" dirty="0"/>
                    </a:p>
                  </a:txBody>
                  <a:tcPr marL="45725" marR="45725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</a:rPr>
                        <a:t>iot-oven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</a:rPr>
                        <a:t>S1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</a:rPr>
                        <a:t>305</a:t>
                      </a:r>
                      <a:endParaRPr sz="13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</a:rPr>
                        <a:t>38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dirty="0">
                          <a:solidFill>
                            <a:srgbClr val="FFFFFF"/>
                          </a:solidFill>
                        </a:rPr>
                        <a:t>1636372860000000000</a:t>
                      </a:r>
                      <a:endParaRPr sz="1400" u="none" strike="noStrike" cap="none" dirty="0"/>
                    </a:p>
                  </a:txBody>
                  <a:tcPr marL="45725" marR="45725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</a:rPr>
                        <a:t>iot-oven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</a:rPr>
                        <a:t>S2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</a:rPr>
                        <a:t>120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</a:rPr>
                        <a:t>65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>
                          <a:solidFill>
                            <a:srgbClr val="FFFFFF"/>
                          </a:solidFill>
                        </a:rPr>
                        <a:t>1636372875000000000</a:t>
                      </a:r>
                      <a:endParaRPr sz="1400" u="none" strike="noStrike" cap="none" dirty="0"/>
                    </a:p>
                  </a:txBody>
                  <a:tcPr marL="45725" marR="45725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75" name="Google Shape;675;p4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8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Task 2</a:t>
            </a:r>
            <a:endParaRPr/>
          </a:p>
        </p:txBody>
      </p:sp>
      <p:sp>
        <p:nvSpPr>
          <p:cNvPr id="681" name="Google Shape;681;p48"/>
          <p:cNvSpPr txBox="1">
            <a:spLocks noGrp="1"/>
          </p:cNvSpPr>
          <p:nvPr>
            <p:ph type="body" idx="4294967295"/>
          </p:nvPr>
        </p:nvSpPr>
        <p:spPr>
          <a:xfrm>
            <a:off x="584200" y="1176350"/>
            <a:ext cx="76533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dirty="0"/>
              <a:t>Load data into an </a:t>
            </a:r>
            <a:r>
              <a:rPr lang="en-US" dirty="0" err="1"/>
              <a:t>InfluxDB</a:t>
            </a:r>
            <a:r>
              <a:rPr lang="en-US" dirty="0"/>
              <a:t> bucket named </a:t>
            </a: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training</a:t>
            </a:r>
            <a:endParaRPr dirty="0"/>
          </a:p>
          <a:p>
            <a:pPr marL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endParaRPr dirty="0"/>
          </a:p>
          <a:p>
            <a:pPr marL="95250" lvl="0" indent="0">
              <a:buClr>
                <a:schemeClr val="dk1"/>
              </a:buClr>
              <a:buSzPts val="1100"/>
              <a:buNone/>
            </a:pPr>
            <a:r>
              <a:rPr lang="en-US" sz="1600" dirty="0" err="1">
                <a:latin typeface="Consolas"/>
                <a:ea typeface="Consolas"/>
                <a:cs typeface="Consolas"/>
                <a:sym typeface="Consolas"/>
              </a:rPr>
              <a:t>iot-oven,sensor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=S1 temperature=290,humidity=30 1636372800000000000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95250" lvl="0" indent="0">
              <a:buClr>
                <a:schemeClr val="dk1"/>
              </a:buClr>
              <a:buSzPts val="1100"/>
              <a:buNone/>
            </a:pPr>
            <a:r>
              <a:rPr lang="en-US" sz="1600" dirty="0" err="1">
                <a:latin typeface="Consolas"/>
                <a:ea typeface="Consolas"/>
                <a:cs typeface="Consolas"/>
                <a:sym typeface="Consolas"/>
              </a:rPr>
              <a:t>iot-oven,sensor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=S2 temperature=105,humidity=55 1636372815000000000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95250" lvl="0" indent="0">
              <a:buClr>
                <a:schemeClr val="dk1"/>
              </a:buClr>
              <a:buSzPts val="1100"/>
              <a:buNone/>
            </a:pPr>
            <a:r>
              <a:rPr lang="en-US" sz="1600" dirty="0" err="1">
                <a:latin typeface="Consolas"/>
                <a:ea typeface="Consolas"/>
                <a:cs typeface="Consolas"/>
                <a:sym typeface="Consolas"/>
              </a:rPr>
              <a:t>iot-oven,sensor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=S1 temperature=305,humidity=38 1636372860000000000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95250" lvl="0" indent="0">
              <a:buSzPts val="1100"/>
              <a:buNone/>
            </a:pPr>
            <a:r>
              <a:rPr lang="en-US" sz="1600" dirty="0" err="1">
                <a:latin typeface="Consolas"/>
                <a:ea typeface="Consolas"/>
                <a:cs typeface="Consolas"/>
                <a:sym typeface="Consolas"/>
              </a:rPr>
              <a:t>iot-oven,sensor</a:t>
            </a: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=S2 temperature=120,humidity=65 1636372875000000000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US" sz="1600" dirty="0">
                <a:latin typeface="Consolas"/>
                <a:ea typeface="Consolas"/>
                <a:cs typeface="Consolas"/>
                <a:sym typeface="Consolas"/>
              </a:rPr>
              <a:t>…</a:t>
            </a:r>
            <a:endParaRPr dirty="0"/>
          </a:p>
        </p:txBody>
      </p:sp>
      <p:sp>
        <p:nvSpPr>
          <p:cNvPr id="682" name="Google Shape;682;p4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d82ea8985f_0_0"/>
          <p:cNvSpPr txBox="1">
            <a:spLocks noGrp="1"/>
          </p:cNvSpPr>
          <p:nvPr>
            <p:ph type="title" idx="4294967295"/>
          </p:nvPr>
        </p:nvSpPr>
        <p:spPr>
          <a:xfrm>
            <a:off x="355600" y="364067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 Light"/>
              <a:buNone/>
            </a:pPr>
            <a:r>
              <a:rPr lang="en-US">
                <a:solidFill>
                  <a:schemeClr val="lt1"/>
                </a:solidFill>
              </a:rPr>
              <a:t>Let’s do some live coding</a:t>
            </a:r>
            <a:endParaRPr/>
          </a:p>
        </p:txBody>
      </p:sp>
      <p:pic>
        <p:nvPicPr>
          <p:cNvPr id="688" name="Google Shape;688;gd82ea8985f_0_0" descr="Picture 4"/>
          <p:cNvPicPr preferRelativeResize="0"/>
          <p:nvPr/>
        </p:nvPicPr>
        <p:blipFill rotWithShape="1">
          <a:blip r:embed="rId3">
            <a:alphaModFix/>
          </a:blip>
          <a:srcRect t="21543" b="14356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gd82ea8985f_0_0"/>
          <p:cNvSpPr txBox="1">
            <a:spLocks noGrp="1"/>
          </p:cNvSpPr>
          <p:nvPr>
            <p:ph type="sldNum" idx="4294967295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Task 3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9"/>
          <p:cNvSpPr txBox="1">
            <a:spLocks noGrp="1"/>
          </p:cNvSpPr>
          <p:nvPr>
            <p:ph type="body" idx="4294967295"/>
          </p:nvPr>
        </p:nvSpPr>
        <p:spPr>
          <a:xfrm>
            <a:off x="584200" y="1176338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Run you first query</a:t>
            </a:r>
            <a:endParaRPr/>
          </a:p>
          <a:p>
            <a:pPr marL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/>
              <a:t>from</a:t>
            </a:r>
            <a:r>
              <a:rPr lang="en-US">
                <a:solidFill>
                  <a:srgbClr val="FFFFFF"/>
                </a:solidFill>
              </a:rPr>
              <a:t>(bucket: "</a:t>
            </a:r>
            <a:r>
              <a:rPr lang="en-US">
                <a:solidFill>
                  <a:schemeClr val="accent6"/>
                </a:solidFill>
              </a:rPr>
              <a:t>training</a:t>
            </a:r>
            <a:r>
              <a:rPr lang="en-US">
                <a:solidFill>
                  <a:srgbClr val="FFFFFF"/>
                </a:solidFill>
              </a:rPr>
              <a:t>") </a:t>
            </a:r>
            <a:endParaRPr/>
          </a:p>
          <a:p>
            <a:pPr marL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/>
              <a:t>|&gt; range</a:t>
            </a:r>
            <a:r>
              <a:rPr lang="en-US">
                <a:solidFill>
                  <a:srgbClr val="FFFFFF"/>
                </a:solidFill>
              </a:rPr>
              <a:t>(start: v.timeRangeStart, stop: v.timeRangeStop) </a:t>
            </a:r>
            <a:endParaRPr/>
          </a:p>
          <a:p>
            <a:pPr marL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/>
              <a:t>|&gt; filter</a:t>
            </a:r>
            <a:r>
              <a:rPr lang="en-US">
                <a:solidFill>
                  <a:srgbClr val="FFFFFF"/>
                </a:solidFill>
              </a:rPr>
              <a:t>(fn: (r) =&gt; r._measurement == "</a:t>
            </a:r>
            <a:r>
              <a:rPr lang="en-US">
                <a:solidFill>
                  <a:schemeClr val="accent6"/>
                </a:solidFill>
              </a:rPr>
              <a:t>iot-oven</a:t>
            </a:r>
            <a:r>
              <a:rPr lang="en-US">
                <a:solidFill>
                  <a:srgbClr val="FFFFFF"/>
                </a:solidFill>
              </a:rPr>
              <a:t>") </a:t>
            </a:r>
            <a:endParaRPr/>
          </a:p>
          <a:p>
            <a:pPr marL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/>
              <a:t>|&gt; filter</a:t>
            </a:r>
            <a:r>
              <a:rPr lang="en-US">
                <a:solidFill>
                  <a:srgbClr val="FFFFFF"/>
                </a:solidFill>
              </a:rPr>
              <a:t>(fn: (r) =&gt; r._field == "</a:t>
            </a:r>
            <a:r>
              <a:rPr lang="en-US">
                <a:solidFill>
                  <a:schemeClr val="accent6"/>
                </a:solidFill>
              </a:rPr>
              <a:t>temperature</a:t>
            </a:r>
            <a:r>
              <a:rPr lang="en-US">
                <a:solidFill>
                  <a:srgbClr val="FFFFFF"/>
                </a:solidFill>
              </a:rPr>
              <a:t>") </a:t>
            </a:r>
            <a:endParaRPr/>
          </a:p>
          <a:p>
            <a:pPr marL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/>
              <a:t>|&gt; filter</a:t>
            </a:r>
            <a:r>
              <a:rPr lang="en-US">
                <a:solidFill>
                  <a:srgbClr val="FFFFFF"/>
                </a:solidFill>
              </a:rPr>
              <a:t>(fn: (r) =&gt; r.sensor == "</a:t>
            </a:r>
            <a:r>
              <a:rPr lang="en-US">
                <a:solidFill>
                  <a:schemeClr val="accent6"/>
                </a:solidFill>
              </a:rPr>
              <a:t>S2</a:t>
            </a:r>
            <a:r>
              <a:rPr lang="en-US">
                <a:solidFill>
                  <a:srgbClr val="FFFFFF"/>
                </a:solidFill>
              </a:rPr>
              <a:t>") </a:t>
            </a:r>
            <a:endParaRPr/>
          </a:p>
          <a:p>
            <a:pPr marL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/>
              <a:t>|&gt; filter</a:t>
            </a:r>
            <a:r>
              <a:rPr lang="en-US">
                <a:solidFill>
                  <a:srgbClr val="FFFFFF"/>
                </a:solidFill>
              </a:rPr>
              <a:t>(fn: (r) =&gt; r._value &gt; </a:t>
            </a:r>
            <a:r>
              <a:rPr lang="en-US">
                <a:solidFill>
                  <a:schemeClr val="accent1"/>
                </a:solidFill>
              </a:rPr>
              <a:t>100</a:t>
            </a:r>
            <a:r>
              <a:rPr lang="en-US">
                <a:solidFill>
                  <a:srgbClr val="FFFFFF"/>
                </a:solidFill>
              </a:rPr>
              <a:t>) </a:t>
            </a: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start by example</a:t>
            </a:r>
            <a:endParaRPr/>
          </a:p>
        </p:txBody>
      </p:sp>
      <p:sp>
        <p:nvSpPr>
          <p:cNvPr id="92" name="Google Shape;92;p7"/>
          <p:cNvSpPr txBox="1">
            <a:spLocks noGrp="1"/>
          </p:cNvSpPr>
          <p:nvPr>
            <p:ph type="body" idx="4294967295"/>
          </p:nvPr>
        </p:nvSpPr>
        <p:spPr>
          <a:xfrm>
            <a:off x="363591" y="1286934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Weather conditions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Stock exchange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Healthcare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Cluster monitoring</a:t>
            </a:r>
            <a:endParaRPr/>
          </a:p>
        </p:txBody>
      </p:sp>
      <p:pic>
        <p:nvPicPr>
          <p:cNvPr id="93" name="Google Shape;93;p7" descr="Google Shape;32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1148" y="2652721"/>
            <a:ext cx="2375593" cy="154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7" descr="Google Shape;31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1148" y="1441466"/>
            <a:ext cx="2375593" cy="1138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7" descr="Google Shape;300;p29"/>
          <p:cNvPicPr preferRelativeResize="0"/>
          <p:nvPr/>
        </p:nvPicPr>
        <p:blipFill rotWithShape="1">
          <a:blip r:embed="rId5">
            <a:alphaModFix/>
          </a:blip>
          <a:srcRect t="42873"/>
          <a:stretch/>
        </p:blipFill>
        <p:spPr>
          <a:xfrm>
            <a:off x="6005540" y="3086869"/>
            <a:ext cx="2742122" cy="1111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7" descr="Google Shape;310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38286" y="1434475"/>
            <a:ext cx="2742123" cy="1480476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7" name="Google Shape;97;p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  <p:sp>
        <p:nvSpPr>
          <p:cNvPr id="702" name="Google Shape;702;p50"/>
          <p:cNvSpPr txBox="1">
            <a:spLocks noGrp="1"/>
          </p:cNvSpPr>
          <p:nvPr>
            <p:ph type="body" idx="4294967295"/>
          </p:nvPr>
        </p:nvSpPr>
        <p:spPr>
          <a:xfrm>
            <a:off x="467513" y="12446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Should a bucket contain the same number of distinct measurements, tag keys, tag values, field keys, field values, and timestamps the same?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If not, please put them in order using: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&gt;&gt; (at least an order of magnitude more)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~ (about the same order of magnitude) </a:t>
            </a:r>
            <a:endParaRPr/>
          </a:p>
          <a:p>
            <a:pPr marL="0" lvl="1" indent="571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0" lvl="1" indent="571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e.g., field values &gt;&gt; field keys</a:t>
            </a:r>
            <a:endParaRPr/>
          </a:p>
        </p:txBody>
      </p:sp>
      <p:sp>
        <p:nvSpPr>
          <p:cNvPr id="703" name="Google Shape;703;p5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  <p:pic>
        <p:nvPicPr>
          <p:cNvPr id="704" name="Google Shape;704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07606">
            <a:off x="7534569" y="3787416"/>
            <a:ext cx="1450012" cy="48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Quiz answers</a:t>
            </a:r>
            <a:endParaRPr/>
          </a:p>
        </p:txBody>
      </p:sp>
      <p:sp>
        <p:nvSpPr>
          <p:cNvPr id="710" name="Google Shape;710;p51"/>
          <p:cNvSpPr txBox="1">
            <a:spLocks noGrp="1"/>
          </p:cNvSpPr>
          <p:nvPr>
            <p:ph type="body" idx="4294967295"/>
          </p:nvPr>
        </p:nvSpPr>
        <p:spPr>
          <a:xfrm>
            <a:off x="463250" y="12446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Should a bucket contain the same number of distinct measurements, tag keys, tag values, field keys, field values, and timestamps the same?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If not, please put them in order using: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&gt;&gt; (at least an order of magnitude more)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~ (about the same order of magnitude)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timestamps &gt;&gt; field values &gt;&gt; tag values &gt;&gt; field keys ~ tag keys </a:t>
            </a:r>
            <a:br>
              <a:rPr lang="en-US" b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b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&gt;&gt; measurements</a:t>
            </a:r>
            <a:endParaRPr b="1">
              <a:solidFill>
                <a:srgbClr val="00B050"/>
              </a:solidFill>
            </a:endParaRPr>
          </a:p>
        </p:txBody>
      </p:sp>
      <p:sp>
        <p:nvSpPr>
          <p:cNvPr id="711" name="Google Shape;711;p5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  <p:pic>
        <p:nvPicPr>
          <p:cNvPr id="712" name="Google Shape;712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07606">
            <a:off x="7610769" y="3863616"/>
            <a:ext cx="1450012" cy="48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2"/>
          <p:cNvSpPr txBox="1">
            <a:spLocks noGrp="1"/>
          </p:cNvSpPr>
          <p:nvPr>
            <p:ph type="title" idx="4294967295"/>
          </p:nvPr>
        </p:nvSpPr>
        <p:spPr>
          <a:xfrm>
            <a:off x="711705" y="2196307"/>
            <a:ext cx="3972855" cy="134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Ingestion</a:t>
            </a:r>
            <a:endParaRPr/>
          </a:p>
        </p:txBody>
      </p:sp>
      <p:sp>
        <p:nvSpPr>
          <p:cNvPr id="718" name="Google Shape;718;p52"/>
          <p:cNvSpPr txBox="1"/>
          <p:nvPr/>
        </p:nvSpPr>
        <p:spPr>
          <a:xfrm>
            <a:off x="711705" y="3507707"/>
            <a:ext cx="52971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Emanuele Della Valle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Politecnico di Milano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Partner @ Quantia Consulting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Balduini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CEO @ Quantia Consulting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Riccardo Tommasini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0012" marR="0" lvl="0" indent="-100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INSA Lyon (France)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Now some different type of time series</a:t>
            </a:r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body" idx="4294967295"/>
          </p:nvPr>
        </p:nvSpPr>
        <p:spPr>
          <a:xfrm>
            <a:off x="462926" y="1239286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Logs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Traces</a:t>
            </a:r>
            <a:endParaRPr/>
          </a:p>
        </p:txBody>
      </p:sp>
      <p:pic>
        <p:nvPicPr>
          <p:cNvPr id="104" name="Google Shape;104;p8" descr="Google Shape;330;p35"/>
          <p:cNvPicPr preferRelativeResize="0"/>
          <p:nvPr/>
        </p:nvPicPr>
        <p:blipFill rotWithShape="1">
          <a:blip r:embed="rId3">
            <a:alphaModFix/>
          </a:blip>
          <a:srcRect b="48376"/>
          <a:stretch/>
        </p:blipFill>
        <p:spPr>
          <a:xfrm>
            <a:off x="3024754" y="3043622"/>
            <a:ext cx="5647135" cy="1586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 descr="Google Shape;325;p34"/>
          <p:cNvPicPr preferRelativeResize="0"/>
          <p:nvPr/>
        </p:nvPicPr>
        <p:blipFill rotWithShape="1">
          <a:blip r:embed="rId4">
            <a:alphaModFix/>
          </a:blip>
          <a:srcRect b="47279"/>
          <a:stretch/>
        </p:blipFill>
        <p:spPr>
          <a:xfrm>
            <a:off x="3024754" y="1409122"/>
            <a:ext cx="5647135" cy="1502739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6" name="Google Shape;106;p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difference?</a:t>
            </a:r>
            <a:endParaRPr/>
          </a:p>
        </p:txBody>
      </p:sp>
      <p:sp>
        <p:nvSpPr>
          <p:cNvPr id="112" name="Google Shape;112;p9"/>
          <p:cNvSpPr txBox="1"/>
          <p:nvPr/>
        </p:nvSpPr>
        <p:spPr>
          <a:xfrm>
            <a:off x="4376030" y="2882025"/>
            <a:ext cx="513542" cy="37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9"/>
          <p:cNvGrpSpPr/>
          <p:nvPr/>
        </p:nvGrpSpPr>
        <p:grpSpPr>
          <a:xfrm>
            <a:off x="463540" y="1903083"/>
            <a:ext cx="3803455" cy="1995338"/>
            <a:chOff x="0" y="0"/>
            <a:chExt cx="3803454" cy="1995336"/>
          </a:xfrm>
        </p:grpSpPr>
        <p:pic>
          <p:nvPicPr>
            <p:cNvPr id="114" name="Google Shape;114;p9" descr="Google Shape;320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879354"/>
              <a:ext cx="1714749" cy="11159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9" descr="Google Shape;315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5047"/>
              <a:ext cx="1714749" cy="8214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9" descr="Google Shape;300;p29"/>
            <p:cNvPicPr preferRelativeResize="0"/>
            <p:nvPr/>
          </p:nvPicPr>
          <p:blipFill rotWithShape="1">
            <a:blip r:embed="rId5">
              <a:alphaModFix/>
            </a:blip>
            <a:srcRect t="42873"/>
            <a:stretch/>
          </p:blipFill>
          <p:spPr>
            <a:xfrm>
              <a:off x="1800499" y="1192730"/>
              <a:ext cx="1979318" cy="802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9" descr="Google Shape;310;p3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824137" y="0"/>
              <a:ext cx="1979317" cy="1068636"/>
            </a:xfrm>
            <a:prstGeom prst="rect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118" name="Google Shape;118;p9"/>
          <p:cNvGrpSpPr/>
          <p:nvPr/>
        </p:nvGrpSpPr>
        <p:grpSpPr>
          <a:xfrm>
            <a:off x="4981799" y="1945086"/>
            <a:ext cx="3495996" cy="1953335"/>
            <a:chOff x="-1" y="-1"/>
            <a:chExt cx="3495995" cy="1953333"/>
          </a:xfrm>
        </p:grpSpPr>
        <p:pic>
          <p:nvPicPr>
            <p:cNvPr id="119" name="Google Shape;119;p9" descr="Google Shape;330;p35"/>
            <p:cNvPicPr preferRelativeResize="0"/>
            <p:nvPr/>
          </p:nvPicPr>
          <p:blipFill rotWithShape="1">
            <a:blip r:embed="rId7">
              <a:alphaModFix/>
            </a:blip>
            <a:srcRect b="48376"/>
            <a:stretch/>
          </p:blipFill>
          <p:spPr>
            <a:xfrm>
              <a:off x="-1" y="1026630"/>
              <a:ext cx="3495994" cy="926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9" descr="Google Shape;325;p34"/>
            <p:cNvPicPr preferRelativeResize="0"/>
            <p:nvPr/>
          </p:nvPicPr>
          <p:blipFill rotWithShape="1">
            <a:blip r:embed="rId8">
              <a:alphaModFix/>
            </a:blip>
            <a:srcRect b="47279"/>
            <a:stretch/>
          </p:blipFill>
          <p:spPr>
            <a:xfrm>
              <a:off x="0" y="-1"/>
              <a:ext cx="3495994" cy="930307"/>
            </a:xfrm>
            <a:prstGeom prst="rect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21" name="Google Shape;121;p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2199</Words>
  <Application>Microsoft Macintosh PowerPoint</Application>
  <PresentationFormat>On-screen Show (16:9)</PresentationFormat>
  <Paragraphs>463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2" baseType="lpstr">
      <vt:lpstr>Helvetica Neue</vt:lpstr>
      <vt:lpstr>Courier</vt:lpstr>
      <vt:lpstr>Calibri</vt:lpstr>
      <vt:lpstr>Arial</vt:lpstr>
      <vt:lpstr>Consolas</vt:lpstr>
      <vt:lpstr>Rubik</vt:lpstr>
      <vt:lpstr>Helvetica</vt:lpstr>
      <vt:lpstr>Rubik Light</vt:lpstr>
      <vt:lpstr>1_Office Theme</vt:lpstr>
      <vt:lpstr>1_Office Theme</vt:lpstr>
      <vt:lpstr>Data Ingestion</vt:lpstr>
      <vt:lpstr>Introduction</vt:lpstr>
      <vt:lpstr>Data Lifecycle</vt:lpstr>
      <vt:lpstr>Data Lifecycle</vt:lpstr>
      <vt:lpstr>Data Lifecycle</vt:lpstr>
      <vt:lpstr>What’s a time series?</vt:lpstr>
      <vt:lpstr>Let’s start by example</vt:lpstr>
      <vt:lpstr>Now some different type of time series</vt:lpstr>
      <vt:lpstr>What’s the difference?</vt:lpstr>
      <vt:lpstr>What’s the difference?</vt:lpstr>
      <vt:lpstr>What’s the difference?</vt:lpstr>
      <vt:lpstr>What’s the difference?</vt:lpstr>
      <vt:lpstr>What’s the difference?</vt:lpstr>
      <vt:lpstr>What’s the difference?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Characteristics of the time series</vt:lpstr>
      <vt:lpstr>How is data ingested?</vt:lpstr>
      <vt:lpstr>Conceptual vs. logical vs. physical views</vt:lpstr>
      <vt:lpstr>How is data ingested? Conceptual View</vt:lpstr>
      <vt:lpstr>Let’s start from the anatomy of a Time-Series Line Graph</vt:lpstr>
      <vt:lpstr>The type of measurement is the title of the Line Graph</vt:lpstr>
      <vt:lpstr>Data Model</vt:lpstr>
      <vt:lpstr>Time stamps are on the X-Axis</vt:lpstr>
      <vt:lpstr>Data Model</vt:lpstr>
      <vt:lpstr>Data is on the Y-Axis</vt:lpstr>
      <vt:lpstr>Data Model</vt:lpstr>
      <vt:lpstr>The Legend distinguishes the three time series in the graph</vt:lpstr>
      <vt:lpstr>Data Model</vt:lpstr>
      <vt:lpstr>A series in the graph thus is …</vt:lpstr>
      <vt:lpstr>Data Model</vt:lpstr>
      <vt:lpstr>How is data ingested? Logical View</vt:lpstr>
      <vt:lpstr>Data Model</vt:lpstr>
      <vt:lpstr>Data model vs ingestion &amp; storage</vt:lpstr>
      <vt:lpstr>Data model vs ingestion &amp; storage</vt:lpstr>
      <vt:lpstr>Data model vs ingestion &amp; storage</vt:lpstr>
      <vt:lpstr>Data model vs ingestion &amp; storage</vt:lpstr>
      <vt:lpstr>How is data ingested? Physical View</vt:lpstr>
      <vt:lpstr>An example of Line Protocol</vt:lpstr>
      <vt:lpstr>An example of Line Protocol</vt:lpstr>
      <vt:lpstr>An example of Line Protocol</vt:lpstr>
      <vt:lpstr>An example of Line Protocol</vt:lpstr>
      <vt:lpstr>An example of Line Protocol</vt:lpstr>
      <vt:lpstr>An example of Line Protocol</vt:lpstr>
      <vt:lpstr>Bucket physical view</vt:lpstr>
      <vt:lpstr>So, the line protocol representations of two metrics are …</vt:lpstr>
      <vt:lpstr>So, the line protocol representations of two metrics are …</vt:lpstr>
      <vt:lpstr>So, the line protocol representations of two metrics are …</vt:lpstr>
      <vt:lpstr>So, the line protocol representations of two metrics are …</vt:lpstr>
      <vt:lpstr>So, the line protocol representations of two metrics are …</vt:lpstr>
      <vt:lpstr>How is data  automatically  ingested?</vt:lpstr>
      <vt:lpstr>Telegraf</vt:lpstr>
      <vt:lpstr>Positioning Telegraf in the ingestion pipeline</vt:lpstr>
      <vt:lpstr>Quiz</vt:lpstr>
      <vt:lpstr>Quiz</vt:lpstr>
      <vt:lpstr>Quiz</vt:lpstr>
      <vt:lpstr>Quiz</vt:lpstr>
      <vt:lpstr>Quiz</vt:lpstr>
      <vt:lpstr>Quiz</vt:lpstr>
      <vt:lpstr>Quiz</vt:lpstr>
      <vt:lpstr>Let’s get dirty!</vt:lpstr>
      <vt:lpstr>Use Case: Continuous Linear Pizza Oven</vt:lpstr>
      <vt:lpstr>Task 1</vt:lpstr>
      <vt:lpstr>Task 2</vt:lpstr>
      <vt:lpstr>Let’s do some live coding</vt:lpstr>
      <vt:lpstr>Task 3</vt:lpstr>
      <vt:lpstr>Quiz</vt:lpstr>
      <vt:lpstr>Quiz answers</vt:lpstr>
      <vt:lpstr>Data Ingestion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Ingestion</dc:title>
  <cp:lastModifiedBy>Marco Balduini</cp:lastModifiedBy>
  <cp:revision>3</cp:revision>
  <dcterms:modified xsi:type="dcterms:W3CDTF">2021-11-08T17:27:23Z</dcterms:modified>
</cp:coreProperties>
</file>